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61"/>
  </p:notesMasterIdLst>
  <p:handoutMasterIdLst>
    <p:handoutMasterId r:id="rId62"/>
  </p:handoutMasterIdLst>
  <p:sldIdLst>
    <p:sldId id="301" r:id="rId3"/>
    <p:sldId id="297" r:id="rId4"/>
    <p:sldId id="308" r:id="rId5"/>
    <p:sldId id="392" r:id="rId6"/>
    <p:sldId id="393" r:id="rId7"/>
    <p:sldId id="394" r:id="rId8"/>
    <p:sldId id="395" r:id="rId9"/>
    <p:sldId id="396" r:id="rId10"/>
    <p:sldId id="398" r:id="rId11"/>
    <p:sldId id="275" r:id="rId12"/>
    <p:sldId id="399" r:id="rId13"/>
    <p:sldId id="430" r:id="rId14"/>
    <p:sldId id="401" r:id="rId15"/>
    <p:sldId id="402" r:id="rId16"/>
    <p:sldId id="311" r:id="rId17"/>
    <p:sldId id="403" r:id="rId18"/>
    <p:sldId id="404" r:id="rId19"/>
    <p:sldId id="405" r:id="rId20"/>
    <p:sldId id="406" r:id="rId21"/>
    <p:sldId id="407" r:id="rId22"/>
    <p:sldId id="278" r:id="rId23"/>
    <p:sldId id="408" r:id="rId24"/>
    <p:sldId id="409" r:id="rId25"/>
    <p:sldId id="410" r:id="rId26"/>
    <p:sldId id="411" r:id="rId27"/>
    <p:sldId id="284" r:id="rId28"/>
    <p:sldId id="412" r:id="rId29"/>
    <p:sldId id="414" r:id="rId30"/>
    <p:sldId id="415" r:id="rId31"/>
    <p:sldId id="416" r:id="rId32"/>
    <p:sldId id="417" r:id="rId33"/>
    <p:sldId id="295" r:id="rId34"/>
    <p:sldId id="382" r:id="rId35"/>
    <p:sldId id="298" r:id="rId36"/>
    <p:sldId id="439" r:id="rId37"/>
    <p:sldId id="314" r:id="rId38"/>
    <p:sldId id="300" r:id="rId39"/>
    <p:sldId id="383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7" r:id="rId53"/>
    <p:sldId id="432" r:id="rId54"/>
    <p:sldId id="433" r:id="rId55"/>
    <p:sldId id="434" r:id="rId56"/>
    <p:sldId id="435" r:id="rId57"/>
    <p:sldId id="438" r:id="rId58"/>
    <p:sldId id="431" r:id="rId59"/>
    <p:sldId id="296" r:id="rId6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24" autoAdjust="0"/>
  </p:normalViewPr>
  <p:slideViewPr>
    <p:cSldViewPr>
      <p:cViewPr>
        <p:scale>
          <a:sx n="75" d="100"/>
          <a:sy n="75" d="100"/>
        </p:scale>
        <p:origin x="-100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E70E-E8F4-4DD6-9CAA-450EDA2AEA5F}" type="datetimeFigureOut">
              <a:rPr lang="es-MX" smtClean="0"/>
              <a:pPr/>
              <a:t>31/01/2014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MX" dirty="0" smtClean="0"/>
              <a:t>SECRETAÍA DE DESARROLLO SOCIAL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769DF-C56F-443D-BDAD-30549AC659F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1481646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065-504C-4629-A8F9-80CC78CBFDD6}" type="datetimeFigureOut">
              <a:rPr lang="es-MX" smtClean="0"/>
              <a:pPr/>
              <a:t>31/01/2014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MX" dirty="0" smtClean="0"/>
              <a:t>SECRETAÍA DE DESARROLLO SOCIAL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28F8-4A60-4398-BF17-EAE17775994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706497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F9FC4-3271-4559-AD4E-B798350EAC65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F9FC4-3271-4559-AD4E-B798350EAC65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F3B9F-4C89-4440-8734-050901817B51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8827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61C8-82B0-444E-97C0-F467F77F8081}" type="slidenum">
              <a:rPr lang="es-MX" smtClean="0"/>
              <a:pPr/>
              <a:t>41</a:t>
            </a:fld>
            <a:endParaRPr lang="es-MX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93FC65-DC3F-41E6-B563-4194061BF606}" type="slidenum">
              <a:rPr lang="es-MX" smtClean="0"/>
              <a:pPr/>
              <a:t>52</a:t>
            </a:fld>
            <a:endParaRPr lang="es-MX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17AEFB-4C02-4C68-9438-F27920F3C27A}" type="slidenum">
              <a:rPr lang="es-MX" smtClean="0"/>
              <a:pPr/>
              <a:t>57</a:t>
            </a:fld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06DA-432E-4DD7-B933-C350FA28768F}" type="datetime1">
              <a:rPr lang="es-ES" smtClean="0"/>
              <a:pPr/>
              <a:t>31/01/2014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81D7-E276-4B6C-A672-E6530DE5F0C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BF78-A87C-40E9-96FD-A7D5C0B4F9A7}" type="datetime1">
              <a:rPr lang="es-ES" smtClean="0"/>
              <a:pPr/>
              <a:t>31/01/2014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81D7-E276-4B6C-A672-E6530DE5F0C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4136-2417-41D4-BC91-1BC42DA1E310}" type="datetime1">
              <a:rPr lang="es-ES" smtClean="0"/>
              <a:pPr/>
              <a:t>31/01/2014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81D7-E276-4B6C-A672-E6530DE5F0C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583D-CD71-485B-B762-A5F11405E9FB}" type="datetime1">
              <a:rPr lang="es-ES" smtClean="0"/>
              <a:pPr/>
              <a:t>31/01/2014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844D-A497-422C-8252-68432D19DF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70C5-F15F-4C71-9BA6-A84367712DF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SECRETARÍA DE DESARROLLO SOCIAL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38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2F0A-0BE0-4DF9-A053-7CB22E8264C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SECRETARÍA DE DESARROLLO SOCIAL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11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2781-39E1-42C9-944A-9171FAE72BC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SECRETARÍA DE DESARROLLO SOCIAL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378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F68-F371-48AA-AA57-122FFB57CAE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SECRETARÍA DE DESARROLLO SOCIAL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41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1837-EF9B-4E60-92BF-F667D2BF0C2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SECRETARÍA DE DESARROLLO SOCIAL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86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7FF1-3462-4E0E-8D90-EF53203CE9B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SECRETARÍA DE DESARROLLO SOCIAL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6494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9FD4-E003-4BE5-B133-0A6D8F1FD8F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SECRETARÍA DE DESARROLLO SOCIAL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15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B38D-800E-4E3F-9505-A90763868505}" type="datetime1">
              <a:rPr lang="es-ES" smtClean="0"/>
              <a:pPr/>
              <a:t>31/01/2014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81D7-E276-4B6C-A672-E6530DE5F0C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0065-A975-4B86-9269-463F9B7F37E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SECRETARÍA DE DESARROLLO SOCIAL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450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E620-37FF-4F9B-A10F-6DECCA8DF1A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SECRETARÍA DE DESARROLLO SOCIAL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218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6F0C-32B5-4F5E-9A43-A7059E9A065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SECRETARÍA DE DESARROLLO SOCIAL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2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4AB-22FE-46CC-88BD-AB51040844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SECRETARÍA DE DESARROLLO SOCIAL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332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A274-563F-40A3-9E40-C834F24E644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SECRETARÍA DE DESARROLLO SOCIAL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04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4993-C63B-40C8-8F67-F099130A7A26}" type="datetime1">
              <a:rPr lang="es-ES" smtClean="0"/>
              <a:pPr/>
              <a:t>31/01/2014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81D7-E276-4B6C-A672-E6530DE5F0C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29F-591B-4A92-8A7D-D36AE787BBF5}" type="datetime1">
              <a:rPr lang="es-ES" smtClean="0"/>
              <a:pPr/>
              <a:t>31/01/2014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81D7-E276-4B6C-A672-E6530DE5F0C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F04E-00EF-445B-8A68-DEECAB607D61}" type="datetime1">
              <a:rPr lang="es-ES" smtClean="0"/>
              <a:pPr/>
              <a:t>31/01/2014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81D7-E276-4B6C-A672-E6530DE5F0C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E9E4-B9F0-4AE0-A840-51585584AEFE}" type="datetime1">
              <a:rPr lang="es-ES" smtClean="0"/>
              <a:pPr/>
              <a:t>31/01/2014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81D7-E276-4B6C-A672-E6530DE5F0C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F9C6-AA69-4658-9EFD-8AE2175E66E0}" type="datetime1">
              <a:rPr lang="es-ES" smtClean="0"/>
              <a:pPr/>
              <a:t>31/01/2014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81D7-E276-4B6C-A672-E6530DE5F0C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3E1F-F766-42EA-BD66-260809085183}" type="datetime1">
              <a:rPr lang="es-ES" smtClean="0"/>
              <a:pPr/>
              <a:t>31/01/2014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81D7-E276-4B6C-A672-E6530DE5F0C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634B-E383-49F3-9B96-8C50325BDD99}" type="datetime1">
              <a:rPr lang="es-ES" smtClean="0"/>
              <a:pPr/>
              <a:t>31/01/2014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81D7-E276-4B6C-A672-E6530DE5F0C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15000"/>
            <a:lum/>
          </a:blip>
          <a:srcRect/>
          <a:stretch>
            <a:fillRect l="2000" t="11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463EA-E499-4128-992D-3A1C4B839FF2}" type="datetime1">
              <a:rPr lang="es-ES" smtClean="0"/>
              <a:pPr/>
              <a:t>31/01/2014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781D7-E276-4B6C-A672-E6530DE5F0C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15000"/>
            <a:lum/>
          </a:blip>
          <a:srcRect/>
          <a:stretch>
            <a:fillRect l="2000" t="11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04C2-3B1C-4E62-8A76-188A1CA0E40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SECRETARÍA DE DESARROLLO SOCIAL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16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QV8ssUNLYI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669938" y="5517231"/>
            <a:ext cx="5944256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LIC. FÉLIX CÉSAR SALINAS MORALES</a:t>
            </a:r>
          </a:p>
          <a:p>
            <a:pPr algn="ctr"/>
            <a:r>
              <a:rPr lang="es-ES_tradnl" sz="16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SECRETARIO DE DESARROLLO SOCIAL MUNICIPAL</a:t>
            </a:r>
            <a:endParaRPr lang="es-ES" sz="16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22975" y="4029326"/>
            <a:ext cx="76381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u="sng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INFORME DE ACCIONES REALIZADAS EN ENERO 2014</a:t>
            </a:r>
            <a:endParaRPr lang="es-ES" sz="3600" b="1" u="sng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BACC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777241" y="1417763"/>
            <a:ext cx="5605121" cy="2107523"/>
            <a:chOff x="1559167" y="1179497"/>
            <a:chExt cx="6774487" cy="2700842"/>
          </a:xfrm>
        </p:grpSpPr>
        <p:pic>
          <p:nvPicPr>
            <p:cNvPr id="1027" name="Picture 3" descr="C:\Users\SEC. AYUNTAMIENTO\Desktop\logo Desarrollo Socia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17" t="30616" b="18614"/>
            <a:stretch/>
          </p:blipFill>
          <p:spPr bwMode="auto">
            <a:xfrm>
              <a:off x="1559167" y="1559169"/>
              <a:ext cx="6774487" cy="2321170"/>
            </a:xfrm>
            <a:prstGeom prst="rect">
              <a:avLst/>
            </a:prstGeom>
            <a:noFill/>
          </p:spPr>
        </p:pic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220" y="1179497"/>
              <a:ext cx="449980" cy="36322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8"/>
            <a:ext cx="12255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12982" y="438707"/>
            <a:ext cx="6133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MUNICIPIO DE JUÁREZ, NUEVO LEÓN</a:t>
            </a:r>
          </a:p>
          <a:p>
            <a:pPr algn="ctr"/>
            <a:r>
              <a:rPr lang="es-MX" sz="20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ADMINISTRACIÓN 2012-2015</a:t>
            </a:r>
            <a:endParaRPr lang="es-MX" sz="20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084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99929" y="476672"/>
            <a:ext cx="6048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DIRECCIÓN DE CONCERTACIÓN SOCIAL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87961" y="184482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u="sng" dirty="0" smtClean="0">
                <a:latin typeface="Arial" pitchFamily="34" charset="0"/>
                <a:cs typeface="Arial" pitchFamily="34" charset="0"/>
              </a:rPr>
              <a:t>LIC. RAÚL ORLANDO GONZÁLEZ GONZÁLEZ</a:t>
            </a:r>
            <a:endParaRPr lang="es-E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539552" y="2636912"/>
            <a:ext cx="8132611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endParaRPr lang="es-MX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Arial Black" pitchFamily="34" charset="0"/>
              </a:rPr>
              <a:t>Vinculación y </a:t>
            </a:r>
            <a:r>
              <a:rPr lang="es-MX" dirty="0">
                <a:latin typeface="Arial Black" pitchFamily="34" charset="0"/>
              </a:rPr>
              <a:t>D</a:t>
            </a:r>
            <a:r>
              <a:rPr lang="es-MX" dirty="0" smtClean="0">
                <a:latin typeface="Arial Black" pitchFamily="34" charset="0"/>
              </a:rPr>
              <a:t>esarrollo de Vacantes para Bolsa </a:t>
            </a:r>
            <a:r>
              <a:rPr lang="es-MX" dirty="0">
                <a:latin typeface="Arial Black" pitchFamily="34" charset="0"/>
              </a:rPr>
              <a:t>de </a:t>
            </a:r>
            <a:r>
              <a:rPr lang="es-MX" dirty="0" smtClean="0">
                <a:latin typeface="Arial Black" pitchFamily="34" charset="0"/>
              </a:rPr>
              <a:t>Trabajo.</a:t>
            </a:r>
          </a:p>
          <a:p>
            <a:pPr marL="285750" indent="-285750"/>
            <a:endParaRPr lang="es-MX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Arial Black" pitchFamily="34" charset="0"/>
              </a:rPr>
              <a:t>Programa de Testamentos Gratuitos.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Arial Black" pitchFamily="34" charset="0"/>
              </a:rPr>
              <a:t>Feria del Empleo.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Arial Black" pitchFamily="34" charset="0"/>
            </a:endParaRPr>
          </a:p>
          <a:p>
            <a:pPr marL="285750" indent="-285750"/>
            <a:endParaRPr lang="es-MX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>
              <a:latin typeface="Arial Black" pitchFamily="34" charset="0"/>
            </a:endParaRPr>
          </a:p>
        </p:txBody>
      </p:sp>
      <p:sp>
        <p:nvSpPr>
          <p:cNvPr id="20" name="15 Marcador de número de diapositiva"/>
          <p:cNvSpPr txBox="1">
            <a:spLocks/>
          </p:cNvSpPr>
          <p:nvPr/>
        </p:nvSpPr>
        <p:spPr>
          <a:xfrm>
            <a:off x="8460432" y="6356350"/>
            <a:ext cx="432048" cy="365125"/>
          </a:xfrm>
          <a:prstGeom prst="rect">
            <a:avLst/>
          </a:prstGeom>
          <a:blipFill dpi="0" rotWithShape="1">
            <a:blip r:embed="rId3" cstate="print">
              <a:alphaModFix amt="15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295525"/>
            <a:ext cx="8229600" cy="301379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s-ES" sz="6400" b="1" u="sng" dirty="0" smtClean="0">
              <a:latin typeface="Arial" pitchFamily="34" charset="0"/>
              <a:cs typeface="Arial" pitchFamily="34" charset="0"/>
            </a:endParaRPr>
          </a:p>
          <a:p>
            <a:endParaRPr lang="es-ES" sz="6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8000" dirty="0" smtClean="0">
                <a:latin typeface="Arial" pitchFamily="34" charset="0"/>
                <a:cs typeface="Arial" pitchFamily="34" charset="0"/>
              </a:rPr>
              <a:t>Ciudadanos atendidos: </a:t>
            </a:r>
            <a:r>
              <a:rPr lang="es-ES" sz="8000" b="1" u="sng" dirty="0" smtClean="0">
                <a:latin typeface="Arial" pitchFamily="34" charset="0"/>
                <a:cs typeface="Arial" pitchFamily="34" charset="0"/>
              </a:rPr>
              <a:t>472</a:t>
            </a:r>
            <a:endParaRPr lang="es-ES" sz="8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8000" dirty="0" smtClean="0">
                <a:latin typeface="Arial" pitchFamily="34" charset="0"/>
                <a:cs typeface="Arial" pitchFamily="34" charset="0"/>
              </a:rPr>
              <a:t>Ciudadanos canalizados con empresas: </a:t>
            </a:r>
            <a:r>
              <a:rPr lang="es-ES" sz="8000" b="1" u="sng" dirty="0" smtClean="0">
                <a:latin typeface="Arial" pitchFamily="34" charset="0"/>
                <a:cs typeface="Arial" pitchFamily="34" charset="0"/>
              </a:rPr>
              <a:t>472</a:t>
            </a:r>
          </a:p>
          <a:p>
            <a:r>
              <a:rPr lang="es-ES" sz="8000" dirty="0" smtClean="0">
                <a:latin typeface="Arial" pitchFamily="34" charset="0"/>
                <a:cs typeface="Arial" pitchFamily="34" charset="0"/>
              </a:rPr>
              <a:t>Personas contratadas: </a:t>
            </a:r>
            <a:r>
              <a:rPr lang="es-ES" sz="8000" b="1" u="sng" dirty="0" smtClean="0">
                <a:latin typeface="Arial" pitchFamily="34" charset="0"/>
                <a:cs typeface="Arial" pitchFamily="34" charset="0"/>
              </a:rPr>
              <a:t>283</a:t>
            </a:r>
          </a:p>
          <a:p>
            <a:r>
              <a:rPr lang="es-ES" sz="8000" dirty="0" smtClean="0">
                <a:latin typeface="Arial" pitchFamily="34" charset="0"/>
                <a:cs typeface="Arial" pitchFamily="34" charset="0"/>
              </a:rPr>
              <a:t>Empresas de nuevo ingreso: </a:t>
            </a:r>
            <a:r>
              <a:rPr lang="es-ES" sz="8000" b="1" u="sng" dirty="0" smtClean="0">
                <a:latin typeface="Arial" pitchFamily="34" charset="0"/>
                <a:cs typeface="Arial" pitchFamily="34" charset="0"/>
              </a:rPr>
              <a:t>10</a:t>
            </a:r>
          </a:p>
          <a:p>
            <a:r>
              <a:rPr lang="es-ES" sz="8000" dirty="0" smtClean="0">
                <a:latin typeface="Arial" pitchFamily="34" charset="0"/>
                <a:cs typeface="Arial" pitchFamily="34" charset="0"/>
              </a:rPr>
              <a:t>Total de empresas: </a:t>
            </a:r>
            <a:r>
              <a:rPr lang="es-ES" sz="8000" b="1" u="sng" dirty="0" smtClean="0">
                <a:latin typeface="Arial" pitchFamily="34" charset="0"/>
                <a:cs typeface="Arial" pitchFamily="34" charset="0"/>
              </a:rPr>
              <a:t>195</a:t>
            </a:r>
            <a:r>
              <a:rPr lang="es-ES" sz="8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8000" dirty="0" smtClean="0">
                <a:latin typeface="Arial" pitchFamily="34" charset="0"/>
                <a:cs typeface="Arial" pitchFamily="34" charset="0"/>
              </a:rPr>
              <a:t>Pendientes por colocar: </a:t>
            </a:r>
            <a:r>
              <a:rPr lang="es-ES" sz="8000" b="1" u="sng" dirty="0" smtClean="0">
                <a:latin typeface="Arial" pitchFamily="34" charset="0"/>
                <a:cs typeface="Arial" pitchFamily="34" charset="0"/>
              </a:rPr>
              <a:t>189</a:t>
            </a:r>
          </a:p>
          <a:p>
            <a:pPr algn="just">
              <a:buNone/>
            </a:pPr>
            <a:r>
              <a:rPr lang="es-ES" sz="8000" i="1" dirty="0" smtClean="0">
                <a:latin typeface="Arial" pitchFamily="34" charset="0"/>
                <a:cs typeface="Arial" pitchFamily="34" charset="0"/>
              </a:rPr>
              <a:t>A partir del 5 de diciembre se comenzó a dar apoyo a la dependencia DARE quien ayuda a victimas de violencia familiar, canalizándolos con las empresas que ofrecen vacantes.</a:t>
            </a:r>
          </a:p>
          <a:p>
            <a:pPr>
              <a:buNone/>
            </a:pPr>
            <a:endParaRPr lang="es-ES" sz="80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6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6400" dirty="0" smtClean="0">
              <a:latin typeface="Arial" pitchFamily="34" charset="0"/>
              <a:cs typeface="Arial" pitchFamily="34" charset="0"/>
            </a:endParaRPr>
          </a:p>
          <a:p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Picture 1" descr="C:\Documents and Settings\Usuario\Escritorio\fotos de enero\483928_346287948833426_3363475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24744"/>
            <a:ext cx="4000528" cy="2286000"/>
          </a:xfrm>
          <a:prstGeom prst="rect">
            <a:avLst/>
          </a:prstGeom>
          <a:noFill/>
        </p:spPr>
      </p:pic>
      <p:pic>
        <p:nvPicPr>
          <p:cNvPr id="6" name="Picture 2" descr="C:\Documents and Settings\Usuario\Escritorio\fotos de enero\1003191_346285705500317_155681122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24744"/>
            <a:ext cx="4067175" cy="2286016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979712" y="404664"/>
            <a:ext cx="5442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Acción 1: Bolsa de trabajo.</a:t>
            </a:r>
            <a:endParaRPr lang="es-ES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SECRETARÍA DE DESARROLLO SOCIAL</a:t>
            </a:r>
            <a:endParaRPr lang="es-ES" dirty="0"/>
          </a:p>
        </p:txBody>
      </p:sp>
      <p:sp>
        <p:nvSpPr>
          <p:cNvPr id="78850" name="AutoShape 2" descr="Mostrando DSC041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8852" name="AutoShape 4" descr="Mostrando DSC041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78853" name="Picture 5" descr="C:\Users\PC\Desktop\te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458075" cy="381642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827584" y="4869160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Personas atendidas: </a:t>
            </a:r>
            <a:r>
              <a:rPr lang="es-ES" sz="2400" b="1" u="sng" dirty="0" smtClean="0">
                <a:latin typeface="Arial" pitchFamily="34" charset="0"/>
                <a:cs typeface="Arial" pitchFamily="34" charset="0"/>
              </a:rPr>
              <a:t>80</a:t>
            </a:r>
          </a:p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Testamentos Entregados: </a:t>
            </a:r>
            <a:r>
              <a:rPr lang="es-ES" sz="2400" b="1" u="sng" dirty="0" smtClean="0">
                <a:latin typeface="Arial" pitchFamily="34" charset="0"/>
                <a:cs typeface="Arial" pitchFamily="34" charset="0"/>
              </a:rPr>
              <a:t>80</a:t>
            </a:r>
          </a:p>
          <a:p>
            <a:pPr algn="ctr"/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99592" y="33265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atin typeface="Arial" pitchFamily="34" charset="0"/>
                <a:cs typeface="Arial" pitchFamily="34" charset="0"/>
              </a:rPr>
              <a:t>Acción 2: Programa Testamentos Gratuitos.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endParaRPr lang="es-E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00034" y="1268760"/>
            <a:ext cx="821537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Avances: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Feria de empleo: Continuamos con los planes para la próxima feria de empleo que se llevará a cabo  el próximo 11 de Febrero para seguir apoyando a la ciudadanía con mas  opciones de empleo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Se contacto al DIF CREE  de Monterrey para canalizar a personas con discapacidad a las que se les brinda una valoración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médica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y se canaliza con una empresa que le ofrezca una vacante en base a su discapacidad.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548680"/>
            <a:ext cx="278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Feria de empleo</a:t>
            </a:r>
            <a:endParaRPr lang="es-ES" sz="28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47500" lnSpcReduction="20000"/>
          </a:bodyPr>
          <a:lstStyle/>
          <a:p>
            <a:r>
              <a:rPr lang="es-ES" sz="4400" dirty="0" smtClean="0">
                <a:latin typeface="Arial" pitchFamily="34" charset="0"/>
                <a:cs typeface="Arial" pitchFamily="34" charset="0"/>
              </a:rPr>
              <a:t>Contactar Autoridades para bajar Programas del Estado.</a:t>
            </a:r>
          </a:p>
          <a:p>
            <a:endParaRPr lang="es-ES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4400" dirty="0" smtClean="0">
                <a:latin typeface="Arial" pitchFamily="34" charset="0"/>
                <a:cs typeface="Arial" pitchFamily="34" charset="0"/>
              </a:rPr>
              <a:t>Contactar mas Empresas Nuevas, con vacantes para menores de edad, adultos mayores y empleos en casa.</a:t>
            </a:r>
          </a:p>
          <a:p>
            <a:pPr>
              <a:buNone/>
            </a:pPr>
            <a:endParaRPr lang="es-ES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4400" dirty="0" smtClean="0">
                <a:latin typeface="Arial" pitchFamily="34" charset="0"/>
                <a:cs typeface="Arial" pitchFamily="34" charset="0"/>
              </a:rPr>
              <a:t>Buscar mas apoyos en las empresas contactadas para trabajar con los diferentes programas del Municipio.</a:t>
            </a:r>
          </a:p>
          <a:p>
            <a:endParaRPr lang="es-ES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4400" dirty="0" smtClean="0">
                <a:latin typeface="Arial" pitchFamily="34" charset="0"/>
                <a:cs typeface="Arial" pitchFamily="34" charset="0"/>
              </a:rPr>
              <a:t>Planear próxima brigada de Testamentos Gratuitos.</a:t>
            </a:r>
            <a:endParaRPr lang="es-ES" sz="4400" b="1" dirty="0" smtClean="0">
              <a:latin typeface="Arial" pitchFamily="34" charset="0"/>
              <a:cs typeface="Arial" pitchFamily="34" charset="0"/>
            </a:endParaRPr>
          </a:p>
          <a:p>
            <a:endParaRPr lang="es-ES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4400" dirty="0" smtClean="0">
                <a:latin typeface="Arial" pitchFamily="34" charset="0"/>
                <a:cs typeface="Arial" pitchFamily="34" charset="0"/>
              </a:rPr>
              <a:t>Llevar a cabo La feria de Empleo el Martes 11 de Febrero.</a:t>
            </a:r>
          </a:p>
          <a:p>
            <a:endParaRPr lang="es-ES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4400" dirty="0" smtClean="0">
                <a:latin typeface="Arial" pitchFamily="34" charset="0"/>
                <a:cs typeface="Arial" pitchFamily="34" charset="0"/>
              </a:rPr>
              <a:t>Elaborar un proyecto para cursos de capacitación en conjunto con el ICCET</a:t>
            </a:r>
          </a:p>
          <a:p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4 Título"/>
          <p:cNvSpPr txBox="1">
            <a:spLocks noGrp="1"/>
          </p:cNvSpPr>
          <p:nvPr>
            <p:ph type="title"/>
          </p:nvPr>
        </p:nvSpPr>
        <p:spPr>
          <a:xfrm>
            <a:off x="457200" y="189428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latin typeface="Andalus" pitchFamily="18" charset="-78"/>
                <a:cs typeface="Andalus" pitchFamily="18" charset="-78"/>
              </a:rPr>
              <a:t>Acciones de Febrero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476214" y="674173"/>
            <a:ext cx="8208912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_tradnl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DIRECCIÓN DE SALUD PÚBLICA</a:t>
            </a:r>
            <a:endParaRPr lang="es-E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91560" y="147549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u="sng" dirty="0" smtClean="0">
                <a:latin typeface="Arial" pitchFamily="34" charset="0"/>
                <a:cs typeface="Arial" pitchFamily="34" charset="0"/>
              </a:rPr>
              <a:t>DR. GERARDO ALAN DUEÑAS RAMIREZ</a:t>
            </a:r>
            <a:endParaRPr lang="es-E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42082" y="2492896"/>
            <a:ext cx="598356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latin typeface="Arial Black" pitchFamily="34" charset="0"/>
              </a:rPr>
              <a:t>PROGRAMA DE CONTROL </a:t>
            </a:r>
            <a:r>
              <a:rPr lang="es-MX" dirty="0" smtClean="0">
                <a:latin typeface="Arial Black" pitchFamily="34" charset="0"/>
              </a:rPr>
              <a:t>CANINO.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latin typeface="Arial Black" pitchFamily="34" charset="0"/>
              </a:rPr>
              <a:t>PROGRAMA DE PREVENCIÓN DEL </a:t>
            </a:r>
            <a:r>
              <a:rPr lang="es-MX" dirty="0" smtClean="0">
                <a:latin typeface="Arial Black" pitchFamily="34" charset="0"/>
              </a:rPr>
              <a:t>DENGUE.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Arial Black" pitchFamily="34" charset="0"/>
              </a:rPr>
              <a:t>FUMIGACION.</a:t>
            </a:r>
          </a:p>
          <a:p>
            <a:pPr marL="285750" indent="-285750"/>
            <a:endParaRPr lang="es-MX" dirty="0" smtClean="0">
              <a:latin typeface="Arial Black" pitchFamily="34" charset="0"/>
            </a:endParaRPr>
          </a:p>
          <a:p>
            <a:pPr marL="285750" indent="-285750"/>
            <a:endParaRPr lang="es-MX" dirty="0" smtClean="0">
              <a:latin typeface="Arial Black" pitchFamily="34" charset="0"/>
            </a:endParaRPr>
          </a:p>
          <a:p>
            <a:pPr marL="285750" indent="-285750"/>
            <a:endParaRPr lang="es-MX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>
              <a:latin typeface="Arial Black" pitchFamily="34" charset="0"/>
            </a:endParaRPr>
          </a:p>
        </p:txBody>
      </p:sp>
      <p:sp>
        <p:nvSpPr>
          <p:cNvPr id="6" name="15 Marcador de número de diapositiva"/>
          <p:cNvSpPr txBox="1">
            <a:spLocks/>
          </p:cNvSpPr>
          <p:nvPr/>
        </p:nvSpPr>
        <p:spPr>
          <a:xfrm>
            <a:off x="8460432" y="6356350"/>
            <a:ext cx="432048" cy="365125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2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83768" y="404664"/>
            <a:ext cx="3712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CONTROL CANINO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1458278"/>
              </p:ext>
            </p:extLst>
          </p:nvPr>
        </p:nvGraphicFramePr>
        <p:xfrm>
          <a:off x="2627784" y="4869160"/>
          <a:ext cx="3960440" cy="1463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5108"/>
                <a:gridCol w="1145332"/>
              </a:tblGrid>
              <a:tr h="365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REPORTES CIUDADANOS</a:t>
                      </a:r>
                      <a:endParaRPr lang="es-MX" sz="16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160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REPORTES ATENDIDOS</a:t>
                      </a:r>
                      <a:endParaRPr lang="es-MX" sz="16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160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AGRESORES</a:t>
                      </a:r>
                      <a:endParaRPr lang="es-MX" sz="16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RECOLECTADOS</a:t>
                      </a:r>
                      <a:endParaRPr lang="es-MX" sz="16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454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C:\Users\SSJL305\Desktop\BRIGADA Y CC\DSC05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SJL305\Desktop\BRIGADA Y CC\DSC05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88759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907704" y="332656"/>
            <a:ext cx="5227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PROMOCION DE LA SALUD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2511213"/>
              </p:ext>
            </p:extLst>
          </p:nvPr>
        </p:nvGraphicFramePr>
        <p:xfrm>
          <a:off x="4644008" y="4221088"/>
          <a:ext cx="3384376" cy="1584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295"/>
                <a:gridCol w="921081"/>
              </a:tblGrid>
              <a:tr h="3168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CERRADAS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1932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RENUENTES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258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DESHABITADAS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396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TRATADAS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3165</a:t>
                      </a:r>
                      <a:endParaRPr lang="es-MX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VISITADAS</a:t>
                      </a:r>
                      <a:endParaRPr lang="es-MX" sz="11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5757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961173"/>
              </p:ext>
            </p:extLst>
          </p:nvPr>
        </p:nvGraphicFramePr>
        <p:xfrm>
          <a:off x="611560" y="4149079"/>
          <a:ext cx="3384376" cy="1728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/>
              </a:tblGrid>
              <a:tr h="345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u="sng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</a:t>
                      </a:r>
                      <a:r>
                        <a:rPr lang="es-MX" sz="1600" u="sng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ABATIZARON LAS SIG. </a:t>
                      </a:r>
                      <a:r>
                        <a:rPr lang="es-MX" sz="1600" u="sng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COLONIAS</a:t>
                      </a:r>
                      <a:endParaRPr lang="es-MX" sz="1600" u="sng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6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REAL</a:t>
                      </a:r>
                      <a:r>
                        <a:rPr lang="es-MX" sz="16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 DE SAN JOSE</a:t>
                      </a:r>
                      <a:endParaRPr lang="es-MX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6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ARBOLEDAS DE LOS NARANJOS</a:t>
                      </a:r>
                      <a:endParaRPr lang="es-MX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6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HACIENDA SAN JOSE</a:t>
                      </a:r>
                      <a:endParaRPr lang="es-MX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6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FRACC. RECIDENCIAL LOS HUERTOS</a:t>
                      </a:r>
                      <a:endParaRPr lang="es-MX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2049" name="Picture 1" descr="C:\Users\SSJL305\Documents\ABATIZACION\IMG_0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244749" cy="258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14 Conector recto de flecha"/>
          <p:cNvCxnSpPr/>
          <p:nvPr/>
        </p:nvCxnSpPr>
        <p:spPr>
          <a:xfrm>
            <a:off x="6156176" y="436510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6156176" y="472514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6460976" y="5013176"/>
            <a:ext cx="559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6156176" y="530120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6156176" y="566124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270471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s-MX" dirty="0" smtClean="0"/>
              <a:t>            FUMIGACION A CIELO ABIERTO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1026" name="Picture 2" descr="C:\Users\SSJL305\Desktop\BRIGADA Y CC\DSC05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742" y="1340768"/>
            <a:ext cx="5264546" cy="29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836712"/>
            <a:ext cx="556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 SE REALIZARON POR SITUACIONES </a:t>
            </a:r>
            <a:r>
              <a:rPr lang="es-MX" dirty="0"/>
              <a:t>CLIMATOLÓGICAS </a:t>
            </a:r>
            <a:r>
              <a:rPr lang="es-MX" dirty="0" smtClean="0"/>
              <a:t>  </a:t>
            </a:r>
            <a:endParaRPr lang="es-MX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0160134"/>
              </p:ext>
            </p:extLst>
          </p:nvPr>
        </p:nvGraphicFramePr>
        <p:xfrm>
          <a:off x="2771800" y="5052784"/>
          <a:ext cx="32403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VALLE SUR</a:t>
                      </a:r>
                      <a:endParaRPr lang="es-MX" sz="16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SANTA MONICA</a:t>
                      </a:r>
                      <a:endParaRPr lang="es-MX" sz="16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PASEO</a:t>
                      </a:r>
                      <a:r>
                        <a:rPr lang="es-MX" sz="1600" b="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DEL  ACUEDUCTO</a:t>
                      </a:r>
                      <a:endParaRPr lang="es-MX" sz="16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691043" y="4581128"/>
            <a:ext cx="324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PLAZAS </a:t>
            </a:r>
            <a:r>
              <a:rPr lang="es-MX" dirty="0">
                <a:latin typeface="Arial" pitchFamily="34" charset="0"/>
                <a:cs typeface="Arial" pitchFamily="34" charset="0"/>
              </a:rPr>
              <a:t>FUMIGADAS </a:t>
            </a:r>
          </a:p>
        </p:txBody>
      </p:sp>
    </p:spTree>
    <p:extLst>
      <p:ext uri="{BB962C8B-B14F-4D97-AF65-F5344CB8AC3E}">
        <p14:creationId xmlns:p14="http://schemas.microsoft.com/office/powerpoint/2010/main" xmlns="" val="4888291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FUMIGACIONES INTRADOMICILIARIAS</a:t>
            </a:r>
          </a:p>
          <a:p>
            <a:endParaRPr lang="es-MX" sz="1600" dirty="0"/>
          </a:p>
          <a:p>
            <a:pPr>
              <a:buNone/>
            </a:pPr>
            <a:r>
              <a:rPr lang="es-ES" sz="1400" b="1" dirty="0"/>
              <a:t> </a:t>
            </a:r>
            <a:endParaRPr lang="es-MX" sz="1400" dirty="0"/>
          </a:p>
        </p:txBody>
      </p:sp>
      <p:pic>
        <p:nvPicPr>
          <p:cNvPr id="5122" name="Picture 2" descr="C:\Users\SSJL305\Documents\Fumigacion planteles\DSC00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4536504" cy="253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0740079"/>
              </p:ext>
            </p:extLst>
          </p:nvPr>
        </p:nvGraphicFramePr>
        <p:xfrm>
          <a:off x="2195736" y="4365104"/>
          <a:ext cx="3888432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3134"/>
                <a:gridCol w="1325298"/>
              </a:tblGrid>
              <a:tr h="38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COLONIA 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MATERIAL UTILIZADO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</a:t>
                      </a:r>
                      <a:r>
                        <a:rPr lang="es-MX" sz="14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JOSE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es-ES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LTS.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FOMERREY 131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LTS.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VALLE SUR 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8LTS</a:t>
                      </a:r>
                      <a:r>
                        <a:rPr lang="es-ES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LOS</a:t>
                      </a:r>
                      <a:r>
                        <a:rPr lang="es-MX" sz="14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REYES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s-ES" sz="14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LTS</a:t>
                      </a:r>
                      <a:r>
                        <a:rPr lang="es-ES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PASEO</a:t>
                      </a:r>
                      <a:r>
                        <a:rPr lang="es-MX" sz="14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DEL ACUEDUCTO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LTS.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VISTAS</a:t>
                      </a:r>
                      <a:r>
                        <a:rPr lang="es-MX" sz="14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DEL RIO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LTS.</a:t>
                      </a:r>
                      <a:endParaRPr lang="es-MX" sz="140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ANCON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LTS.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04" marR="58504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68598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764704"/>
            <a:ext cx="2674640" cy="1038374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latin typeface="Arial Black" pitchFamily="34" charset="0"/>
              </a:rPr>
              <a:t>OBJETIVO</a:t>
            </a:r>
            <a:endParaRPr lang="es-MX" sz="4000" b="1" dirty="0">
              <a:latin typeface="Arial Black" pitchFamily="34" charset="0"/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11" name="15 Marcador de número de diapositiva"/>
          <p:cNvSpPr txBox="1">
            <a:spLocks/>
          </p:cNvSpPr>
          <p:nvPr/>
        </p:nvSpPr>
        <p:spPr>
          <a:xfrm>
            <a:off x="8460432" y="6356350"/>
            <a:ext cx="432048" cy="365125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55576" y="234888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En la actual presentación, se revisan los avances y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los nuevos compromisos 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por parte de la Secretaria de Desarrollo social y sus Direcciones, con el fin de que día a día se obtenga de manera tangible, una respuesta concreta a las diferentes acciones comprometidas con nuestros ciudadanos.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SECRETARÍA DE DESARROLLO SOCIAL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Wingdings" pitchFamily="2" charset="2"/>
              <a:buChar char="ü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Se realizan fumigaciones intradomiciliarias.</a:t>
            </a:r>
          </a:p>
          <a:p>
            <a:pPr marL="514350" indent="-514350" algn="just">
              <a:buNone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Se realizara el recorrido de la nebulización en campo abierto en los sectores del municipio.</a:t>
            </a:r>
          </a:p>
          <a:p>
            <a:pPr marL="514350" indent="-514350" algn="just">
              <a:buFont typeface="Wingdings" pitchFamily="2" charset="2"/>
              <a:buChar char="ü"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Se realizara el recorrido con la unidad canina.</a:t>
            </a:r>
          </a:p>
          <a:p>
            <a:pPr marL="514350" indent="-514350" algn="just">
              <a:buFont typeface="Wingdings" pitchFamily="2" charset="2"/>
              <a:buChar char="ü"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Se realizara el programa alimentos saludables, con el objetivo  de difundir  las practicas adecuadas  en el manejo, preparación y distribución de los alimentos</a:t>
            </a:r>
          </a:p>
          <a:p>
            <a:pPr marL="514350" indent="-514350" algn="just">
              <a:buNone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Se realizara el programa “Sonrisas que se ven” en alumnos de nivel primaria.</a:t>
            </a:r>
          </a:p>
          <a:p>
            <a:pPr marL="0" indent="0" algn="just">
              <a:buFont typeface="Wingdings" pitchFamily="2" charset="2"/>
              <a:buChar char="ü"/>
            </a:pP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404664"/>
            <a:ext cx="6458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6000" dirty="0" smtClean="0">
                <a:latin typeface="Andalus" pitchFamily="18" charset="-78"/>
                <a:cs typeface="Andalus" pitchFamily="18" charset="-78"/>
              </a:rPr>
              <a:t>Acciones de Febrero</a:t>
            </a:r>
            <a:endParaRPr lang="es-ES" sz="6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5913" y="404664"/>
            <a:ext cx="6480720" cy="1052736"/>
          </a:xfrm>
        </p:spPr>
        <p:txBody>
          <a:bodyPr>
            <a:noAutofit/>
          </a:bodyPr>
          <a:lstStyle/>
          <a:p>
            <a:r>
              <a:rPr lang="es-ES_tradn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DIRECCIÓN DE RECREACIÓN Y EVENOS</a:t>
            </a:r>
            <a:endParaRPr lang="es-MX" sz="3600" dirty="0"/>
          </a:p>
        </p:txBody>
      </p:sp>
      <p:sp>
        <p:nvSpPr>
          <p:cNvPr id="8" name="7 Rectángulo"/>
          <p:cNvSpPr/>
          <p:nvPr/>
        </p:nvSpPr>
        <p:spPr>
          <a:xfrm>
            <a:off x="1695974" y="1732166"/>
            <a:ext cx="540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u="sng" dirty="0" smtClean="0">
                <a:latin typeface="Arial" pitchFamily="34" charset="0"/>
                <a:cs typeface="Arial" pitchFamily="34" charset="0"/>
              </a:rPr>
              <a:t>D.G. YOLANDA NANCY SALINAS GARZA.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43035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2000" dirty="0"/>
          </a:p>
        </p:txBody>
      </p:sp>
      <p:sp>
        <p:nvSpPr>
          <p:cNvPr id="14" name="13 Rectángulo"/>
          <p:cNvSpPr/>
          <p:nvPr/>
        </p:nvSpPr>
        <p:spPr>
          <a:xfrm>
            <a:off x="179512" y="630932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 </a:t>
            </a:r>
            <a:endParaRPr lang="es-MX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16" name="15 Marcador de número de diapositiva"/>
          <p:cNvSpPr txBox="1">
            <a:spLocks/>
          </p:cNvSpPr>
          <p:nvPr/>
        </p:nvSpPr>
        <p:spPr>
          <a:xfrm>
            <a:off x="8460432" y="6356350"/>
            <a:ext cx="432048" cy="365125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187624" y="2924944"/>
            <a:ext cx="68407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MX" sz="2400" dirty="0">
                <a:latin typeface="Arial Black" pitchFamily="34" charset="0"/>
              </a:rPr>
              <a:t>Apoyo en </a:t>
            </a:r>
            <a:r>
              <a:rPr lang="es-MX" sz="2400" dirty="0" smtClean="0">
                <a:latin typeface="Arial Black" pitchFamily="34" charset="0"/>
              </a:rPr>
              <a:t>la Organización </a:t>
            </a:r>
            <a:r>
              <a:rPr lang="es-MX" sz="2400" dirty="0">
                <a:latin typeface="Arial Black" pitchFamily="34" charset="0"/>
              </a:rPr>
              <a:t>de </a:t>
            </a:r>
            <a:r>
              <a:rPr lang="es-MX" sz="2400" dirty="0" smtClean="0">
                <a:latin typeface="Arial Black" pitchFamily="34" charset="0"/>
              </a:rPr>
              <a:t>Eventos Municipales.  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Arial Black" pitchFamily="34" charset="0"/>
            </a:endParaRPr>
          </a:p>
          <a:p>
            <a:pPr marL="285750" indent="-285750"/>
            <a:endParaRPr lang="es-MX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Arial Black" pitchFamily="34" charset="0"/>
            </a:endParaRPr>
          </a:p>
          <a:p>
            <a:pPr marL="285750" indent="-285750"/>
            <a:endParaRPr lang="es-MX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12568"/>
          </a:xfrm>
        </p:spPr>
        <p:txBody>
          <a:bodyPr/>
          <a:lstStyle/>
          <a:p>
            <a:endParaRPr lang="es-MX" dirty="0" smtClean="0"/>
          </a:p>
          <a:p>
            <a:endParaRPr lang="es-MX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62068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ACCION 1.-   PARTICIPACIÓN EN LA ORGANIZACIÓN DEL EVENTO “ROSCA DE REYES”  EN LA PLAZA PRINCIPAL EL DÍA 05 DE ENERO DEL PRESENTE AÑO.</a:t>
            </a: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   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 descr="IMG-20140127-WA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096344" cy="2160240"/>
          </a:xfrm>
          <a:prstGeom prst="rect">
            <a:avLst/>
          </a:prstGeom>
        </p:spPr>
      </p:pic>
      <p:pic>
        <p:nvPicPr>
          <p:cNvPr id="13" name="12 Imagen" descr="IMG-20140127-WA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916832"/>
            <a:ext cx="2808312" cy="2160240"/>
          </a:xfrm>
          <a:prstGeom prst="rect">
            <a:avLst/>
          </a:prstGeom>
        </p:spPr>
      </p:pic>
      <p:pic>
        <p:nvPicPr>
          <p:cNvPr id="14" name="13 Imagen" descr="IMG-20140127-WA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221088"/>
            <a:ext cx="2592288" cy="2324877"/>
          </a:xfrm>
          <a:prstGeom prst="rect">
            <a:avLst/>
          </a:prstGeom>
        </p:spPr>
      </p:pic>
      <p:pic>
        <p:nvPicPr>
          <p:cNvPr id="17" name="16 Imagen" descr="IMG-20140127-WA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752" y="4221088"/>
            <a:ext cx="3094112" cy="2304256"/>
          </a:xfrm>
          <a:prstGeom prst="rect">
            <a:avLst/>
          </a:prstGeom>
        </p:spPr>
      </p:pic>
      <p:pic>
        <p:nvPicPr>
          <p:cNvPr id="18" name="17 Imagen" descr="IMG-20140127-WA0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221088"/>
            <a:ext cx="2736304" cy="2304256"/>
          </a:xfrm>
          <a:prstGeom prst="rect">
            <a:avLst/>
          </a:prstGeom>
        </p:spPr>
      </p:pic>
      <p:pic>
        <p:nvPicPr>
          <p:cNvPr id="19" name="18 Imagen" descr="IMG-20140127-WA0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1916833"/>
            <a:ext cx="2520280" cy="216024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1520" y="54868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ACCIÓN  2-   APOYAMOS  EN LA CAPACITACIÓN DE REPRESENTASTE DE COMITES  MUNICIPALES EVENTO REALIZADO POR LA DIR.  DE ACCIÓN  COMUNITARIA, QUE SE LLEVO  A CABO EL DÍA 23 DE ENERO EN EL AUDITORIO MUNICIPAL.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13 Imagen" descr="IMG-20140124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3960440" cy="2160240"/>
          </a:xfrm>
          <a:prstGeom prst="rect">
            <a:avLst/>
          </a:prstGeom>
        </p:spPr>
      </p:pic>
      <p:pic>
        <p:nvPicPr>
          <p:cNvPr id="15" name="14 Imagen" descr="IMG-20140127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3888432" cy="2132856"/>
          </a:xfrm>
          <a:prstGeom prst="rect">
            <a:avLst/>
          </a:prstGeom>
        </p:spPr>
      </p:pic>
      <p:pic>
        <p:nvPicPr>
          <p:cNvPr id="18" name="17 Imagen" descr="IMG-20140127-WA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293096"/>
            <a:ext cx="4464496" cy="2426116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180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1800" b="1" dirty="0" smtClean="0"/>
              <a:t>    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ACCIÓN  3.- APOYO A LA SECRETARÍA DE TESORERÍA Y FINANZAS EN LA REPARTICIÓN DE VOLANTES ,PARA LLEVAR A LA CIUADANIA LA INFORMACIÓN DEL PREDIAL.</a:t>
            </a:r>
          </a:p>
          <a:p>
            <a:pPr>
              <a:buNone/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39552" y="566124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000" dirty="0"/>
          </a:p>
        </p:txBody>
      </p:sp>
      <p:pic>
        <p:nvPicPr>
          <p:cNvPr id="19" name="18 Imagen" descr="IMG-20140127-WA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93096"/>
            <a:ext cx="3888432" cy="2304256"/>
          </a:xfrm>
          <a:prstGeom prst="rect">
            <a:avLst/>
          </a:prstGeom>
        </p:spPr>
      </p:pic>
      <p:pic>
        <p:nvPicPr>
          <p:cNvPr id="20" name="19 Imagen" descr="IMG-20140127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3888432" cy="2482602"/>
          </a:xfrm>
          <a:prstGeom prst="rect">
            <a:avLst/>
          </a:prstGeom>
        </p:spPr>
      </p:pic>
      <p:pic>
        <p:nvPicPr>
          <p:cNvPr id="23" name="22 Imagen" descr="IMG-20140127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93096"/>
            <a:ext cx="4032448" cy="2304256"/>
          </a:xfrm>
          <a:prstGeom prst="rect">
            <a:avLst/>
          </a:prstGeom>
        </p:spPr>
      </p:pic>
      <p:pic>
        <p:nvPicPr>
          <p:cNvPr id="26" name="25 Imagen" descr="IMG-20140127-WA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700808"/>
            <a:ext cx="4032448" cy="252028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endParaRPr lang="es-MX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APOYAR EN LA ORGANIZACIÓN DEL CLASICO   TIGRES – RAYADOS, SE LLEVARÁ A CABO EN LA UNIDAD DEPORTIVA EL DÍA 1 DE FEBRERO.</a:t>
            </a:r>
          </a:p>
          <a:p>
            <a:pPr algn="just">
              <a:buNone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 APOYAR A LA SECRETARÍA DE EDUCACIÓN Y CULTURA  EL DÍA 4 DE FEBRERO EN EL ABANDERAMIENTO.</a:t>
            </a:r>
          </a:p>
          <a:p>
            <a:pPr algn="just">
              <a:buNone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 APOYAR EN LA PARTICIPACIÓN DE LA SECRETARÍA DE DESARROLLO SOCIAL DENTRO DEL PROGRAMA JUÁREZ DE ROL  EL DÍA 9 DE FEBRERO.</a:t>
            </a:r>
          </a:p>
          <a:p>
            <a:pPr algn="just">
              <a:buNone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PARTICIPAR EN LA ORGANIZACIÓN DEL EVENTO  “MCS ENAMORADOS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”.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s-ES" sz="2000" b="1" dirty="0">
              <a:latin typeface="+mj-lt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259632" y="188640"/>
            <a:ext cx="6458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6000" dirty="0" smtClean="0">
                <a:latin typeface="Andalus" pitchFamily="18" charset="-78"/>
                <a:cs typeface="Andalus" pitchFamily="18" charset="-78"/>
              </a:rPr>
              <a:t>Acciones de Febrero</a:t>
            </a:r>
            <a:endParaRPr lang="es-ES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1" name="10 Título"/>
          <p:cNvSpPr txBox="1">
            <a:spLocks noGrp="1"/>
          </p:cNvSpPr>
          <p:nvPr>
            <p:ph type="title"/>
          </p:nvPr>
        </p:nvSpPr>
        <p:spPr>
          <a:xfrm>
            <a:off x="827584" y="433987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DIRECCIÓN DE ACCIÓN COMUNITARIA </a:t>
            </a:r>
            <a:endParaRPr lang="es-ES" sz="1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403648" y="177281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u="sng" dirty="0" smtClean="0">
                <a:latin typeface="Arial" pitchFamily="34" charset="0"/>
                <a:cs typeface="Arial" pitchFamily="34" charset="0"/>
              </a:rPr>
              <a:t>LIC. JORGE ALBERTO LEDEZMA PÉREZ</a:t>
            </a:r>
            <a:endParaRPr lang="es-E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16" name="15 Marcador de número de diapositiva"/>
          <p:cNvSpPr txBox="1">
            <a:spLocks/>
          </p:cNvSpPr>
          <p:nvPr/>
        </p:nvSpPr>
        <p:spPr>
          <a:xfrm>
            <a:off x="8460432" y="6356350"/>
            <a:ext cx="432048" cy="365125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71600" y="2564904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latin typeface="Arial Black" pitchFamily="34" charset="0"/>
              </a:rPr>
              <a:t>Formación de Comités de Acción Comunitaria.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latin typeface="Arial Black" pitchFamily="34" charset="0"/>
              </a:rPr>
              <a:t>Canalización de Reportes de los Ciudadanos.</a:t>
            </a:r>
          </a:p>
          <a:p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latin typeface="Arial Black" pitchFamily="34" charset="0"/>
              </a:rPr>
              <a:t>Censo de Colonias Deshabitadas.</a:t>
            </a:r>
          </a:p>
          <a:p>
            <a:pPr marL="342900" indent="-342900"/>
            <a:endParaRPr lang="es-MX" sz="2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140968"/>
            <a:ext cx="8784976" cy="34563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s-ES" sz="1400" dirty="0" smtClean="0"/>
          </a:p>
          <a:p>
            <a:pPr algn="ctr">
              <a:buNone/>
            </a:pPr>
            <a:r>
              <a:rPr lang="es-ES" sz="3400" b="1" dirty="0" smtClean="0"/>
              <a:t>CON UN TOTAL DE: 2990 CASAS </a:t>
            </a:r>
            <a:r>
              <a:rPr lang="es-ES" sz="3400" b="1" dirty="0" smtClean="0"/>
              <a:t>DESHABITADAS</a:t>
            </a:r>
            <a:r>
              <a:rPr lang="es-ES" sz="3400" b="1" dirty="0" smtClean="0"/>
              <a:t> </a:t>
            </a:r>
            <a:r>
              <a:rPr lang="es-ES" sz="3400" b="1" dirty="0" smtClean="0"/>
              <a:t>EN 22 COLONIAS RECORRIDAS</a:t>
            </a:r>
            <a:endParaRPr lang="es-ES" sz="34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 algn="just">
              <a:buNone/>
            </a:pPr>
            <a:r>
              <a:rPr lang="es-ES" sz="3000" dirty="0" smtClean="0">
                <a:latin typeface="Arial" pitchFamily="34" charset="0"/>
                <a:cs typeface="Arial" pitchFamily="34" charset="0"/>
              </a:rPr>
              <a:t>Avance: A través del personal de la Dirección de Acción Comunitaria, se recorrió a pie cada una de las calles de las colonias antes citadas y se llevó un censo de todas </a:t>
            </a:r>
            <a:r>
              <a:rPr lang="es-ES" sz="3000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ES" sz="3000" dirty="0" smtClean="0">
                <a:latin typeface="Arial" pitchFamily="34" charset="0"/>
                <a:cs typeface="Arial" pitchFamily="34" charset="0"/>
              </a:rPr>
              <a:t>casa deshabitadas cumpliendo con dicha acción en su totalidad.</a:t>
            </a:r>
          </a:p>
        </p:txBody>
      </p:sp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1" name="10 Título"/>
          <p:cNvSpPr txBox="1">
            <a:spLocks noGrp="1"/>
          </p:cNvSpPr>
          <p:nvPr>
            <p:ph type="title"/>
          </p:nvPr>
        </p:nvSpPr>
        <p:spPr>
          <a:xfrm>
            <a:off x="683568" y="11663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ACCION  1: CENSO  DE CASAS  DESHABITADAS. 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user\Desktop\fotos de accion comunitaria\HACIENDA LA ESCONDIDA ENERO\DSC06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472608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ACCION  3:  CANALIZACION Y REPORTE DE LOS CIUDADANOS</a:t>
            </a: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28133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COLONIAS DE LA QUE SE ATENDIERON LAS PETICIONES </a:t>
            </a:r>
          </a:p>
          <a:p>
            <a:pPr marL="114300" indent="0">
              <a:buNone/>
            </a:pPr>
            <a:endParaRPr lang="es-ES" b="1" dirty="0" smtClean="0"/>
          </a:p>
          <a:p>
            <a:r>
              <a:rPr lang="es-ES" sz="2300" dirty="0" smtClean="0">
                <a:latin typeface="Arial" pitchFamily="34" charset="0"/>
                <a:cs typeface="Arial" pitchFamily="34" charset="0"/>
              </a:rPr>
              <a:t>BOSQUES DE LA SILLA</a:t>
            </a:r>
          </a:p>
          <a:p>
            <a:r>
              <a:rPr lang="es-ES" sz="2300" dirty="0" smtClean="0">
                <a:latin typeface="Arial" pitchFamily="34" charset="0"/>
                <a:cs typeface="Arial" pitchFamily="34" charset="0"/>
              </a:rPr>
              <a:t>PUNTA ESMERALDA</a:t>
            </a:r>
          </a:p>
          <a:p>
            <a:r>
              <a:rPr lang="es-ES" sz="2300" dirty="0" smtClean="0">
                <a:latin typeface="Arial" pitchFamily="34" charset="0"/>
                <a:cs typeface="Arial" pitchFamily="34" charset="0"/>
              </a:rPr>
              <a:t>COLINAS DE SAN JUAN                                                       </a:t>
            </a:r>
          </a:p>
          <a:p>
            <a:pPr marL="114300" indent="0">
              <a:buNone/>
            </a:pPr>
            <a:r>
              <a:rPr lang="es-ES" dirty="0" smtClean="0"/>
              <a:t>                                                                                                                </a:t>
            </a:r>
            <a:endParaRPr lang="es-ES" b="1" dirty="0" smtClean="0"/>
          </a:p>
          <a:p>
            <a:pPr marL="114300" indent="0">
              <a:buNone/>
            </a:pPr>
            <a:r>
              <a:rPr lang="es-ES" sz="2500" b="1" dirty="0" smtClean="0"/>
              <a:t>             </a:t>
            </a:r>
          </a:p>
          <a:p>
            <a:pPr marL="114300" indent="0">
              <a:buNone/>
            </a:pP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Avance: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De las colonias antes señaladas un 100 por ciento de las peticiones fueron atendidos y gestionados para su respuesta.  </a:t>
            </a:r>
          </a:p>
          <a:p>
            <a:endParaRPr lang="es-MX" dirty="0"/>
          </a:p>
        </p:txBody>
      </p:sp>
      <p:pic>
        <p:nvPicPr>
          <p:cNvPr id="1026" name="Picture 2" descr="C:\Users\user\Desktop\fotos de accion comunitaria\la escondida j.v. dic\DSC04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333737"/>
            <a:ext cx="3923928" cy="260743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3100" dirty="0" smtClean="0">
                <a:latin typeface="Arial" pitchFamily="34" charset="0"/>
                <a:cs typeface="Arial" pitchFamily="34" charset="0"/>
              </a:rPr>
              <a:t>ACCION  4:  CAPACITACIÓN DE DELEGADOS MUNICIPALES. </a:t>
            </a:r>
            <a:br>
              <a:rPr lang="es-ES" sz="3100" dirty="0" smtClean="0">
                <a:latin typeface="Arial" pitchFamily="34" charset="0"/>
                <a:cs typeface="Arial" pitchFamily="34" charset="0"/>
              </a:rPr>
            </a:br>
            <a:endParaRPr lang="es-MX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user\Desktop\fotos de accion comunitaria\1 CAPACITACION DE DELEGADOS\DSC06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464496" cy="2406773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144016" y="4365104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El 23 de Enero se llevo a cabo la primera Capacitación de los Delegados Municipales en el Auditorio Municipal,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contando con la presencia de el Lic. Félix Cesar Salinas Morales- Secretario de Desarrollo Social, Ireneo Rodríguez Báez-Director de Participación y Atención Ciudadana, Maricruz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Oyervides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Gutiérrez-Directora del Instituto Municipal de la mujer, C. Gerardo Herrera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Ortíz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-Síndico Primero Propietario, Lic. Pablo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Abidán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González Alemán-Sexto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Regidor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Propietario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1475656" y="116632"/>
            <a:ext cx="6048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INSTITUTO MUNICIPAL DE LAS MUJERES</a:t>
            </a:r>
            <a:endParaRPr lang="es-E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1520" y="155679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2800" u="sng" dirty="0" smtClean="0">
                <a:latin typeface="Arial" pitchFamily="34" charset="0"/>
                <a:cs typeface="Arial" pitchFamily="34" charset="0"/>
              </a:rPr>
              <a:t>1.- Campaña de Promoción</a:t>
            </a:r>
            <a:endParaRPr lang="es-ES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5 Marcador de número de diapositiva"/>
          <p:cNvSpPr txBox="1">
            <a:spLocks/>
          </p:cNvSpPr>
          <p:nvPr/>
        </p:nvSpPr>
        <p:spPr>
          <a:xfrm>
            <a:off x="8460432" y="6356350"/>
            <a:ext cx="432048" cy="365125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499118" y="119675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i="1" u="sng" dirty="0" smtClean="0">
                <a:latin typeface="Arial" pitchFamily="34" charset="0"/>
                <a:cs typeface="Arial" pitchFamily="34" charset="0"/>
              </a:rPr>
              <a:t>C. MARICRUZ OYERVIDEZ GUTIERREZ</a:t>
            </a:r>
            <a:endParaRPr lang="es-ES" sz="2000" i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patrimonio1\Documents\foto de l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32856"/>
            <a:ext cx="5904656" cy="2754307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323528" y="5038144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Avance: ya están elaborados los diseños de la lona, tabloides y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trípticos,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solo esperamos nos entreguen el material impreso para iniciar la campaña masiva en todo el Municipio y promocionar los servicios y programas que ofrecemos en este Instituto, recorreremos todas las tiendas de autoservicio y escuelas.</a:t>
            </a:r>
          </a:p>
        </p:txBody>
      </p:sp>
    </p:spTree>
    <p:extLst>
      <p:ext uri="{BB962C8B-B14F-4D97-AF65-F5344CB8AC3E}">
        <p14:creationId xmlns="" xmlns:p14="http://schemas.microsoft.com/office/powerpoint/2010/main" val="10418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ACCION  4:  EVENTO MACRO ROSCA DE REYES.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/>
              <a:t/>
            </a:r>
            <a:br>
              <a:rPr lang="es-ES" sz="2000" dirty="0" smtClean="0"/>
            </a:b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221088"/>
            <a:ext cx="8229600" cy="21602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2600" dirty="0" smtClean="0">
                <a:latin typeface="Arial" pitchFamily="34" charset="0"/>
                <a:cs typeface="Arial" pitchFamily="34" charset="0"/>
              </a:rPr>
              <a:t>Se convoco a los integrantes de los Comités de Acción Comunitaria al evento “Macro Rosca de Reyes” que se llevo a cabo el día 05 de enero del 2014. 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</p:txBody>
      </p:sp>
      <p:pic>
        <p:nvPicPr>
          <p:cNvPr id="3074" name="Picture 2" descr="C:\Users\user\Desktop\fotos de accion comunitaria\EVENTO REYES MAGOS\DSC05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906236" cy="2595674"/>
          </a:xfrm>
          <a:prstGeom prst="rect">
            <a:avLst/>
          </a:prstGeom>
          <a:noFill/>
        </p:spPr>
      </p:pic>
      <p:pic>
        <p:nvPicPr>
          <p:cNvPr id="3075" name="Picture 3" descr="C:\Users\user\Desktop\fotos de accion comunitaria\EVENTO REYES MAGOS\DSC05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888432" cy="25838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281339"/>
          </a:xfrm>
        </p:spPr>
        <p:txBody>
          <a:bodyPr>
            <a:normAutofit/>
          </a:bodyPr>
          <a:lstStyle/>
          <a:p>
            <a:endParaRPr lang="es-MX" sz="2800" b="1" dirty="0" smtClean="0"/>
          </a:p>
          <a:p>
            <a:r>
              <a:rPr lang="es-MX" b="1" dirty="0" smtClean="0"/>
              <a:t> </a:t>
            </a:r>
            <a:r>
              <a:rPr lang="es-MX" dirty="0" smtClean="0"/>
              <a:t>20 Comités de Acción Comunitaria.</a:t>
            </a:r>
          </a:p>
          <a:p>
            <a:r>
              <a:rPr lang="es-MX" dirty="0" smtClean="0"/>
              <a:t>Censo de casas deshabitadas.  </a:t>
            </a:r>
          </a:p>
          <a:p>
            <a:r>
              <a:rPr lang="es-MX" b="1" dirty="0" smtClean="0"/>
              <a:t> </a:t>
            </a:r>
            <a:r>
              <a:rPr lang="es-MX" dirty="0" smtClean="0"/>
              <a:t>Canalización y reporte de los ciudadanos.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1187624" y="541129"/>
            <a:ext cx="6458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6000" dirty="0" smtClean="0">
                <a:latin typeface="Andalus" pitchFamily="18" charset="-78"/>
                <a:cs typeface="Andalus" pitchFamily="18" charset="-78"/>
              </a:rPr>
              <a:t>Acciones de Febrero</a:t>
            </a:r>
            <a:endParaRPr lang="es-ES" sz="6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1" name="10 Título"/>
          <p:cNvSpPr txBox="1">
            <a:spLocks noGrp="1"/>
          </p:cNvSpPr>
          <p:nvPr>
            <p:ph type="title"/>
          </p:nvPr>
        </p:nvSpPr>
        <p:spPr>
          <a:xfrm>
            <a:off x="827584" y="-50423"/>
            <a:ext cx="684076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DIRECCIÓN DE ATENCIÓN Y PARTICIPACIÓN CIUDADANA</a:t>
            </a:r>
            <a:r>
              <a:rPr lang="es-ES" sz="1500" dirty="0" smtClean="0">
                <a:latin typeface="Cambria" pitchFamily="18" charset="0"/>
              </a:rPr>
              <a:t/>
            </a:r>
            <a:br>
              <a:rPr lang="es-ES" sz="1500" dirty="0" smtClean="0">
                <a:latin typeface="Cambria" pitchFamily="18" charset="0"/>
              </a:rPr>
            </a:br>
            <a:r>
              <a:rPr lang="es-ES" sz="2000" u="sng" dirty="0" smtClean="0"/>
              <a:t/>
            </a:r>
            <a:br>
              <a:rPr lang="es-ES" sz="2000" u="sng" dirty="0" smtClean="0"/>
            </a:br>
            <a:endParaRPr lang="es-ES" sz="1900" b="1" u="sng" dirty="0"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19672" y="119675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u="sng" dirty="0" smtClean="0">
                <a:latin typeface="Arial" pitchFamily="34" charset="0"/>
                <a:cs typeface="Arial" pitchFamily="34" charset="0"/>
              </a:rPr>
              <a:t>LIC. IRENEO RODRIGUEZ BAEZ</a:t>
            </a:r>
          </a:p>
        </p:txBody>
      </p:sp>
      <p:sp>
        <p:nvSpPr>
          <p:cNvPr id="3074" name="AutoShape 2" descr="2013-07-22_15-21-58_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76" name="AutoShape 4" descr="2013-07-22_15-21-58_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81" name="AutoShape 9" descr="https://mail-attachment.googleusercontent.com/attachment/u/0/?ui=2&amp;ik=8fc4186b40&amp;view=att&amp;th=140c6ab777849ebe&amp;attid=0.1&amp;disp=inline&amp;safe=1&amp;zw&amp;saduie=AG9B_P_BxNSo3XfATJWHiM8nQmhB&amp;sadet=1377808132188&amp;sads=5mm6Ly6Nlf8ai5Jg3lrBqmlxv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83" name="AutoShape 11" descr="https://mail-attachment.googleusercontent.com/attachment/u/0/?ui=2&amp;ik=8fc4186b40&amp;view=att&amp;th=140c6ab777849ebe&amp;attid=0.1&amp;disp=inline&amp;safe=1&amp;zw&amp;saduie=AG9B_P_BxNSo3XfATJWHiM8nQmhB&amp;sadet=1377808222283&amp;sads=fuk4_VnU9QsALWmDcdCwTSLfFK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20" name="15 Marcador de número de diapositiva"/>
          <p:cNvSpPr txBox="1">
            <a:spLocks/>
          </p:cNvSpPr>
          <p:nvPr/>
        </p:nvSpPr>
        <p:spPr>
          <a:xfrm>
            <a:off x="8460432" y="6356350"/>
            <a:ext cx="432048" cy="365125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971600" y="2132856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000" dirty="0" err="1" smtClean="0">
                <a:latin typeface="Arial Black" pitchFamily="34" charset="0"/>
              </a:rPr>
              <a:t>Bailoterapia</a:t>
            </a:r>
            <a:r>
              <a:rPr lang="es-MX" sz="2000" dirty="0" smtClean="0">
                <a:latin typeface="Arial Black" pitchFamily="34" charset="0"/>
              </a:rPr>
              <a:t> para Adultos.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err="1" smtClean="0">
                <a:latin typeface="Arial Black" pitchFamily="34" charset="0"/>
              </a:rPr>
              <a:t>Bailoterapia</a:t>
            </a:r>
            <a:r>
              <a:rPr lang="es-MX" sz="2000" dirty="0" smtClean="0">
                <a:latin typeface="Arial Black" pitchFamily="34" charset="0"/>
              </a:rPr>
              <a:t> </a:t>
            </a:r>
            <a:r>
              <a:rPr lang="es-MX" sz="2000" dirty="0" err="1" smtClean="0">
                <a:latin typeface="Arial Black" pitchFamily="34" charset="0"/>
              </a:rPr>
              <a:t>Kids</a:t>
            </a:r>
            <a:r>
              <a:rPr lang="es-MX" sz="2000" dirty="0" smtClean="0">
                <a:latin typeface="Arial Black" pitchFamily="34" charset="0"/>
              </a:rPr>
              <a:t>.</a:t>
            </a:r>
          </a:p>
          <a:p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latin typeface="Arial Black" pitchFamily="34" charset="0"/>
              </a:rPr>
              <a:t>Manualidades</a:t>
            </a:r>
          </a:p>
          <a:p>
            <a:pPr marL="342900" indent="-342900"/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latin typeface="Arial Black" pitchFamily="34" charset="0"/>
              </a:rPr>
              <a:t> Clases de Guitarra.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SECRETARÍA DE DESARROLLO SOCIAL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4725144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600" b="1" dirty="0" err="1" smtClean="0">
                <a:latin typeface="Arial" pitchFamily="34" charset="0"/>
                <a:cs typeface="Arial" pitchFamily="34" charset="0"/>
              </a:rPr>
              <a:t>Bailoterapia</a:t>
            </a:r>
            <a:r>
              <a:rPr lang="es-ES_tradnl" sz="2600" b="1" dirty="0" smtClean="0">
                <a:latin typeface="Arial" pitchFamily="34" charset="0"/>
                <a:cs typeface="Arial" pitchFamily="34" charset="0"/>
              </a:rPr>
              <a:t> Adulto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: 243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personas por semana (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lun-vie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) en 4 clases diarias.</a:t>
            </a:r>
          </a:p>
          <a:p>
            <a:pPr algn="ctr"/>
            <a:r>
              <a:rPr lang="es-ES_tradnl" sz="2000" i="1" dirty="0" smtClean="0">
                <a:latin typeface="Arial" pitchFamily="34" charset="0"/>
                <a:cs typeface="Arial" pitchFamily="34" charset="0"/>
              </a:rPr>
              <a:t>Asistencia </a:t>
            </a:r>
            <a:r>
              <a:rPr lang="es-ES_tradnl" sz="2000" i="1" dirty="0" err="1" smtClean="0">
                <a:latin typeface="Arial" pitchFamily="34" charset="0"/>
                <a:cs typeface="Arial" pitchFamily="34" charset="0"/>
              </a:rPr>
              <a:t>Aprox</a:t>
            </a:r>
            <a:r>
              <a:rPr lang="es-ES_tradnl" sz="2000" b="1" i="1" dirty="0" smtClean="0">
                <a:latin typeface="Arial" pitchFamily="34" charset="0"/>
                <a:cs typeface="Arial" pitchFamily="34" charset="0"/>
              </a:rPr>
              <a:t>: 973</a:t>
            </a:r>
            <a:r>
              <a:rPr lang="es-ES_tradnl" sz="2000" i="1" dirty="0" smtClean="0">
                <a:latin typeface="Arial" pitchFamily="34" charset="0"/>
                <a:cs typeface="Arial" pitchFamily="34" charset="0"/>
              </a:rPr>
              <a:t> por mes en 2 Delegaciones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-35496" y="5661248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600" b="1" dirty="0" err="1" smtClean="0">
                <a:latin typeface="Arial" pitchFamily="34" charset="0"/>
                <a:cs typeface="Arial" pitchFamily="34" charset="0"/>
              </a:rPr>
              <a:t>Bailoterapia</a:t>
            </a:r>
            <a:r>
              <a:rPr lang="es-ES_tradnl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600" b="1" dirty="0" err="1" smtClean="0">
                <a:latin typeface="Arial" pitchFamily="34" charset="0"/>
                <a:cs typeface="Arial" pitchFamily="34" charset="0"/>
              </a:rPr>
              <a:t>Kids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i="1" dirty="0" smtClean="0">
                <a:latin typeface="Arial" pitchFamily="34" charset="0"/>
                <a:cs typeface="Arial" pitchFamily="34" charset="0"/>
              </a:rPr>
              <a:t>Asistencia </a:t>
            </a:r>
            <a:r>
              <a:rPr lang="es-ES_tradnl" sz="2000" i="1" dirty="0" err="1" smtClean="0">
                <a:latin typeface="Arial" pitchFamily="34" charset="0"/>
                <a:cs typeface="Arial" pitchFamily="34" charset="0"/>
              </a:rPr>
              <a:t>Aprox</a:t>
            </a:r>
            <a:r>
              <a:rPr lang="es-ES_tradnl" sz="20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_tradnl" sz="2000" b="1" i="1" dirty="0" smtClean="0">
                <a:latin typeface="Arial" pitchFamily="34" charset="0"/>
                <a:cs typeface="Arial" pitchFamily="34" charset="0"/>
              </a:rPr>
              <a:t>175</a:t>
            </a:r>
            <a:r>
              <a:rPr lang="es-ES_tradnl" sz="2000" i="1" dirty="0" smtClean="0">
                <a:latin typeface="Arial" pitchFamily="34" charset="0"/>
                <a:cs typeface="Arial" pitchFamily="34" charset="0"/>
              </a:rPr>
              <a:t> por mes, en la Delegación  Salvador Chávez</a:t>
            </a:r>
            <a:endParaRPr lang="es-ES" sz="2000" i="1" dirty="0"/>
          </a:p>
        </p:txBody>
      </p:sp>
      <p:pic>
        <p:nvPicPr>
          <p:cNvPr id="11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692696"/>
            <a:ext cx="6034617" cy="292494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74" name="AutoShape 2" descr="2013-07-22_15-21-58_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76" name="AutoShape 4" descr="2013-07-22_15-21-58_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81" name="AutoShape 9" descr="https://mail-attachment.googleusercontent.com/attachment/u/0/?ui=2&amp;ik=8fc4186b40&amp;view=att&amp;th=140c6ab777849ebe&amp;attid=0.1&amp;disp=inline&amp;safe=1&amp;zw&amp;saduie=AG9B_P_BxNSo3XfATJWHiM8nQmhB&amp;sadet=1377808132188&amp;sads=5mm6Ly6Nlf8ai5Jg3lrBqmlxv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83" name="AutoShape 11" descr="https://mail-attachment.googleusercontent.com/attachment/u/0/?ui=2&amp;ik=8fc4186b40&amp;view=att&amp;th=140c6ab777849ebe&amp;attid=0.1&amp;disp=inline&amp;safe=1&amp;zw&amp;saduie=AG9B_P_BxNSo3XfATJWHiM8nQmhB&amp;sadet=1377808222283&amp;sads=fuk4_VnU9QsALWmDcdCwTSLfFK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21" name="15 Marcador de número de diapositiva"/>
          <p:cNvSpPr txBox="1">
            <a:spLocks/>
          </p:cNvSpPr>
          <p:nvPr/>
        </p:nvSpPr>
        <p:spPr>
          <a:xfrm>
            <a:off x="8460432" y="6356350"/>
            <a:ext cx="432048" cy="365125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0" y="4221088"/>
            <a:ext cx="9144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Manualidades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.-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219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asistencia durante el mes,  de lunes a viernes con 4 clases diarias impartidas en nuestras 3 Delegaciones</a:t>
            </a: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764704"/>
            <a:ext cx="4529477" cy="2764904"/>
          </a:xfrm>
        </p:spPr>
      </p:pic>
      <p:pic>
        <p:nvPicPr>
          <p:cNvPr id="25" name="7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764704"/>
            <a:ext cx="4313452" cy="280831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SECRETARÍA DE DESARROLLO SOCIAL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93100" y="4437112"/>
            <a:ext cx="87154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Enfermeria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.-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78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es el numero de atenciones realizadas durante el mes en la Delegación Coahuila.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536" y="5301208"/>
            <a:ext cx="83582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Dentista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.-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27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consultas durante el mes los días lunes, miércoles y viernes en la Delegación Coahuila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  <a:endParaRPr lang="es-MX" dirty="0"/>
          </a:p>
        </p:txBody>
      </p:sp>
      <p:pic>
        <p:nvPicPr>
          <p:cNvPr id="7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04665"/>
            <a:ext cx="6034617" cy="3744416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SECRETARÍA DE DESARROLLO SOCIAL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67544" y="4581128"/>
            <a:ext cx="835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Clase de guitarra y canto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.-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232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es el numero total de niños que asistieron durante el mes todos los días de lunes a sábado con 2 clases diarias en la Delegación Salvador Chávez y Coahuila.</a:t>
            </a:r>
          </a:p>
        </p:txBody>
      </p:sp>
      <p:pic>
        <p:nvPicPr>
          <p:cNvPr id="6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764704"/>
            <a:ext cx="6322649" cy="334096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74" name="AutoShape 2" descr="2013-07-22_15-21-58_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76" name="AutoShape 4" descr="2013-07-22_15-21-58_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81" name="AutoShape 9" descr="https://mail-attachment.googleusercontent.com/attachment/u/0/?ui=2&amp;ik=8fc4186b40&amp;view=att&amp;th=140c6ab777849ebe&amp;attid=0.1&amp;disp=inline&amp;safe=1&amp;zw&amp;saduie=AG9B_P_BxNSo3XfATJWHiM8nQmhB&amp;sadet=1377808132188&amp;sads=5mm6Ly6Nlf8ai5Jg3lrBqmlxv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83" name="AutoShape 11" descr="https://mail-attachment.googleusercontent.com/attachment/u/0/?ui=2&amp;ik=8fc4186b40&amp;view=att&amp;th=140c6ab777849ebe&amp;attid=0.1&amp;disp=inline&amp;safe=1&amp;zw&amp;saduie=AG9B_P_BxNSo3XfATJWHiM8nQmhB&amp;sadet=1377808222283&amp;sads=fuk4_VnU9QsALWmDcdCwTSLfFK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971600" y="1340768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Manualidades 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Bailoterapia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Adulto y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Kids</a:t>
            </a: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Depilación Facial</a:t>
            </a: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Clases de Guitarra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Servicio de Enfermería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Canalización  de personas a la Bolsa de Trabajo de la Dirección de Concertación Social.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19" name="15 Marcador de número de diapositiva"/>
          <p:cNvSpPr txBox="1">
            <a:spLocks/>
          </p:cNvSpPr>
          <p:nvPr/>
        </p:nvSpPr>
        <p:spPr>
          <a:xfrm>
            <a:off x="8460432" y="6356350"/>
            <a:ext cx="432048" cy="365125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14 Título"/>
          <p:cNvSpPr txBox="1">
            <a:spLocks noGrp="1"/>
          </p:cNvSpPr>
          <p:nvPr>
            <p:ph type="title"/>
          </p:nvPr>
        </p:nvSpPr>
        <p:spPr>
          <a:xfrm>
            <a:off x="457200" y="338306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latin typeface="Andalus" pitchFamily="18" charset="-78"/>
                <a:cs typeface="Andalus" pitchFamily="18" charset="-78"/>
              </a:rPr>
              <a:t>Acciones de Febrero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1" name="10 Título"/>
          <p:cNvSpPr txBox="1">
            <a:spLocks noGrp="1"/>
          </p:cNvSpPr>
          <p:nvPr>
            <p:ph type="title"/>
          </p:nvPr>
        </p:nvSpPr>
        <p:spPr>
          <a:xfrm>
            <a:off x="827584" y="332363"/>
            <a:ext cx="684076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DIRECCIÓN DEL INSTITUTO DE LA JUVENTUD</a:t>
            </a:r>
            <a:r>
              <a:rPr lang="es-ES" sz="1500" dirty="0" smtClean="0">
                <a:latin typeface="Cambria" pitchFamily="18" charset="0"/>
              </a:rPr>
              <a:t/>
            </a:r>
            <a:br>
              <a:rPr lang="es-ES" sz="1500" dirty="0" smtClean="0">
                <a:latin typeface="Cambria" pitchFamily="18" charset="0"/>
              </a:rPr>
            </a:br>
            <a:r>
              <a:rPr lang="es-ES" sz="2000" u="sng" dirty="0" smtClean="0"/>
              <a:t/>
            </a:r>
            <a:br>
              <a:rPr lang="es-ES" sz="2000" u="sng" dirty="0" smtClean="0"/>
            </a:br>
            <a:endParaRPr lang="es-ES" sz="1900" b="1" u="sng" dirty="0"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19672" y="15475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u="sng" dirty="0" smtClean="0">
                <a:latin typeface="Arial" pitchFamily="34" charset="0"/>
                <a:cs typeface="Arial" pitchFamily="34" charset="0"/>
              </a:rPr>
              <a:t>C.EDUARDO SANCHEZ DE LA GARZA </a:t>
            </a:r>
          </a:p>
        </p:txBody>
      </p:sp>
      <p:sp>
        <p:nvSpPr>
          <p:cNvPr id="3074" name="AutoShape 2" descr="2013-07-22_15-21-58_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76" name="AutoShape 4" descr="2013-07-22_15-21-58_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81" name="AutoShape 9" descr="https://mail-attachment.googleusercontent.com/attachment/u/0/?ui=2&amp;ik=8fc4186b40&amp;view=att&amp;th=140c6ab777849ebe&amp;attid=0.1&amp;disp=inline&amp;safe=1&amp;zw&amp;saduie=AG9B_P_BxNSo3XfATJWHiM8nQmhB&amp;sadet=1377808132188&amp;sads=5mm6Ly6Nlf8ai5Jg3lrBqmlxv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83" name="AutoShape 11" descr="https://mail-attachment.googleusercontent.com/attachment/u/0/?ui=2&amp;ik=8fc4186b40&amp;view=att&amp;th=140c6ab777849ebe&amp;attid=0.1&amp;disp=inline&amp;safe=1&amp;zw&amp;saduie=AG9B_P_BxNSo3XfATJWHiM8nQmhB&amp;sadet=1377808222283&amp;sads=fuk4_VnU9QsALWmDcdCwTSLfFK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20" name="15 Marcador de número de diapositiva"/>
          <p:cNvSpPr txBox="1">
            <a:spLocks/>
          </p:cNvSpPr>
          <p:nvPr/>
        </p:nvSpPr>
        <p:spPr>
          <a:xfrm>
            <a:off x="8460432" y="6356350"/>
            <a:ext cx="432048" cy="365125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11560" y="2492896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latin typeface="Arial Black" pitchFamily="34" charset="0"/>
              </a:rPr>
              <a:t>Inicio de Platicas de Desarrollo Humano.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latin typeface="Arial Black" pitchFamily="34" charset="0"/>
              </a:rPr>
              <a:t> Campo Traviesa.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latin typeface="Arial Black" pitchFamily="34" charset="0"/>
              </a:rPr>
              <a:t>Pintando con Valor.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latin typeface="Arial Black" pitchFamily="34" charset="0"/>
              </a:rPr>
              <a:t>Redes Sociales.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latin typeface="Arial Black" pitchFamily="34" charset="0"/>
              </a:rPr>
              <a:t>Reunión con Instituto de la Juventud Estatal.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97152"/>
            <a:ext cx="8229600" cy="1108720"/>
          </a:xfrm>
        </p:spPr>
        <p:txBody>
          <a:bodyPr>
            <a:normAutofit lnSpcReduction="10000"/>
          </a:bodyPr>
          <a:lstStyle/>
          <a:p>
            <a:pPr lvl="0"/>
            <a:endParaRPr lang="es-MX" sz="1800" dirty="0" smtClean="0"/>
          </a:p>
          <a:p>
            <a:pPr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Convivencia del día 6 de enero del Lic. Félix César Salinas Morales con los jóvenes integrantes del consejo juvenil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4" name="Picture 2" descr="F:\DCIM\100MSDCF\DSC07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544616" cy="311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/>
            <a:r>
              <a:rPr lang="es-MX" sz="2800" u="sng" dirty="0" smtClean="0">
                <a:latin typeface="Arial" pitchFamily="34" charset="0"/>
                <a:cs typeface="Arial" pitchFamily="34" charset="0"/>
              </a:rPr>
              <a:t>2.- Pláticas</a:t>
            </a:r>
            <a:endParaRPr lang="es-MX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43711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Avance: continuamos programando y realizando platicas de Violencia familiar, Violencia en el noviazgo, Violencia escolar y Autoestima en casas de Representantes de diferentes colonias y escuelas secundarias para alumnos y padres de familia, se tienen programadas para todo el mes de Febrero.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patrimonio1\Documents\FOTOS GENERAL\FOTOS DE PLATICAS NUEVAS\DSCF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000650" cy="2736304"/>
          </a:xfrm>
          <a:prstGeom prst="rect">
            <a:avLst/>
          </a:prstGeom>
          <a:noFill/>
        </p:spPr>
      </p:pic>
      <p:pic>
        <p:nvPicPr>
          <p:cNvPr id="2052" name="Picture 4" descr="C:\Users\patrimonio1\Documents\FOTOS GENERAL\FOTOS DE PLATICAS NUEVAS\DSCF1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029" y="1340768"/>
            <a:ext cx="3623387" cy="27175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368152"/>
          </a:xfrm>
        </p:spPr>
        <p:txBody>
          <a:bodyPr>
            <a:normAutofit/>
          </a:bodyPr>
          <a:lstStyle/>
          <a:p>
            <a:pPr lvl="0"/>
            <a:endParaRPr lang="es-ES" sz="1800" dirty="0" smtClean="0"/>
          </a:p>
          <a:p>
            <a:pPr lvl="0" algn="ctr">
              <a:buNone/>
            </a:pPr>
            <a:r>
              <a:rPr lang="es-ES" sz="1800" dirty="0" smtClean="0"/>
              <a:t> 	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Apoyo en el evento del día de reyes organizado por la Presidencia Municipal 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5" name="Picture 2" descr="https://scontent-b-lax.xx.fbcdn.net/hphotos-prn2/t1/1495518_569763136437427_168570226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888432" cy="2952328"/>
          </a:xfrm>
          <a:prstGeom prst="rect">
            <a:avLst/>
          </a:prstGeom>
          <a:noFill/>
        </p:spPr>
      </p:pic>
      <p:pic>
        <p:nvPicPr>
          <p:cNvPr id="1033" name="Picture 9" descr="C:\Documents and Settings\Usuario\Escritorio\1559818_569763709770703_28893802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3960440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941168"/>
            <a:ext cx="82296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Inicio de cursos de “Desarrollo humano” con los integrantes del Instituto de la Juventud Juarense </a:t>
            </a:r>
          </a:p>
        </p:txBody>
      </p:sp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" name="Picture 3" descr="F:\DCIM\100MSDCF\DSC07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24744"/>
            <a:ext cx="5832648" cy="327730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395536" y="5229200"/>
            <a:ext cx="8229600" cy="1440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Demostración de Parkour en la Unidad Deportiva de Juárez NL  con la presencia de nuestro Alcalde el Sr. Rodolfo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Ambriz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Oviedo.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DCIM\100MSDCF\DSC08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816424" cy="2042971"/>
          </a:xfrm>
          <a:prstGeom prst="rect">
            <a:avLst/>
          </a:prstGeom>
          <a:noFill/>
        </p:spPr>
      </p:pic>
      <p:pic>
        <p:nvPicPr>
          <p:cNvPr id="3075" name="Picture 3" descr="F:\DCIM\100MSDCF\DSC08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8"/>
            <a:ext cx="3851920" cy="2042971"/>
          </a:xfrm>
          <a:prstGeom prst="rect">
            <a:avLst/>
          </a:prstGeom>
          <a:noFill/>
        </p:spPr>
      </p:pic>
      <p:pic>
        <p:nvPicPr>
          <p:cNvPr id="2" name="Picture 2" descr="F:\DCIM\100MSDCF\DSC08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852936"/>
            <a:ext cx="4032448" cy="22656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contenido"/>
          <p:cNvSpPr>
            <a:spLocks noGrp="1"/>
          </p:cNvSpPr>
          <p:nvPr>
            <p:ph idx="1"/>
          </p:nvPr>
        </p:nvSpPr>
        <p:spPr>
          <a:xfrm>
            <a:off x="611560" y="5013176"/>
            <a:ext cx="822960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Reunión con arquitectos para el Skatepark 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6146" name="Picture 2" descr="E:\X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5832648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2" name="Picture 2" descr="C:\Users\injuve\Documents\Bluetooth Folder\CAM00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29046608"/>
            <a:ext cx="3456384" cy="2525819"/>
          </a:xfrm>
          <a:prstGeom prst="rect">
            <a:avLst/>
          </a:prstGeom>
          <a:noFill/>
        </p:spPr>
      </p:pic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67544" y="4293096"/>
            <a:ext cx="8229600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Reunión con el Lic. Jesús Rivas planeando el evento de “los chavos bailan, estudian y trabajan” 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s://col128.afx.ms/att/GetInline.aspx?messageid=7c9581d2-83a1-11e3-b04f-00215ad9e698&amp;attindex=0&amp;cp=-1&amp;attdepth=0&amp;imgsrc=cid%3aimage004.png%4001CF13A0.57EBF3D0&amp;cid=bd0e9d930c94a85a&amp;shared=1&amp;blob=MHxpbWFnZTAwNC5wbmd8aW1hZ2UvcG5n&amp;hm__login=juventudjuarense20122015&amp;hm__domain=hotmail.com&amp;ip=10.48.40.8&amp;d=d3557&amp;mf=0&amp;hm__ts=Mon%2c%2027%20Jan%202014%2021%3a20%3a30%20GMT&amp;st=juventudjuarense20122015&amp;hm__ha=01_bec72d9a964bc026282d87a6fc252dac4748918f4e3980948bb092f0f0c86a08&amp;oneredir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136904" cy="417500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2" name="Picture 2" descr="C:\Users\injuve\Documents\Bluetooth Folder\CAM00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29046608"/>
            <a:ext cx="3456384" cy="2525819"/>
          </a:xfrm>
          <a:prstGeom prst="rect">
            <a:avLst/>
          </a:prstGeom>
          <a:noFill/>
        </p:spPr>
      </p:pic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395536" y="4077072"/>
            <a:ext cx="8229600" cy="136815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   Evento Piloto de  “Campo Traviesa”, que se llevo a cabo en la Unidad Deportiva de Juárez NL y en donde contamos con la presencia del Lic. Félix César Salinas Morales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E:\tr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104456" cy="2520280"/>
          </a:xfrm>
          <a:prstGeom prst="rect">
            <a:avLst/>
          </a:prstGeom>
          <a:noFill/>
        </p:spPr>
      </p:pic>
      <p:pic>
        <p:nvPicPr>
          <p:cNvPr id="7171" name="Picture 3" descr="E:\travie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80728"/>
            <a:ext cx="4248472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395536" y="4221088"/>
            <a:ext cx="8229600" cy="1440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   Reunión con Skates en la Unidad Deportiva de Juárez NL, contando con la presencia de el alcalde Rodolfo Ambriz Oviedo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:\DCIM\100MSDCF\DSC0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4104456" cy="2736304"/>
          </a:xfrm>
          <a:prstGeom prst="rect">
            <a:avLst/>
          </a:prstGeom>
          <a:noFill/>
        </p:spPr>
      </p:pic>
      <p:pic>
        <p:nvPicPr>
          <p:cNvPr id="3074" name="Picture 2" descr="F:\DCIM\100MSDCF\DSC08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3923928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MX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2" name="Picture 2" descr="C:\Users\injuve\Documents\Bluetooth Folder\CAM00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29046608"/>
            <a:ext cx="3456384" cy="2525819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323528" y="479715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Se asistió al evento “Pintando con valor”, el cual se llevo a cabo en la secundaria de la colonia Portales, donde se convivió con jóvenes de arte grafiti.  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E: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2131335" cy="3789040"/>
          </a:xfrm>
          <a:prstGeom prst="rect">
            <a:avLst/>
          </a:prstGeom>
          <a:noFill/>
        </p:spPr>
      </p:pic>
      <p:pic>
        <p:nvPicPr>
          <p:cNvPr id="4099" name="Picture 3" descr="E:\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92696"/>
            <a:ext cx="5796136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MX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2" name="Picture 2" descr="C:\Users\injuve\Documents\Bluetooth Folder\CAM00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29046608"/>
            <a:ext cx="3456384" cy="2525819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755576" y="404665"/>
            <a:ext cx="7776864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Arial" pitchFamily="34" charset="0"/>
                <a:cs typeface="Arial" pitchFamily="34" charset="0"/>
              </a:rPr>
              <a:t>Se subió a las redes sociales una edición mas del canal de televisión por internet </a:t>
            </a:r>
            <a:endParaRPr lang="es-MX" sz="2800" dirty="0" smtClean="0">
              <a:latin typeface="Arial" pitchFamily="34" charset="0"/>
              <a:cs typeface="Arial" pitchFamily="34" charset="0"/>
              <a:hlinkClick r:id="rId3"/>
            </a:endParaRPr>
          </a:p>
          <a:p>
            <a:pPr algn="ctr"/>
            <a:endParaRPr lang="es-MX" sz="2800" dirty="0" smtClean="0">
              <a:latin typeface="Arial" pitchFamily="34" charset="0"/>
              <a:cs typeface="Arial" pitchFamily="34" charset="0"/>
              <a:hlinkClick r:id="rId3"/>
            </a:endParaRPr>
          </a:p>
          <a:p>
            <a:pPr algn="ctr"/>
            <a:endParaRPr lang="es-MX" sz="2800" dirty="0" smtClean="0">
              <a:latin typeface="Arial" pitchFamily="34" charset="0"/>
              <a:cs typeface="Arial" pitchFamily="34" charset="0"/>
              <a:hlinkClick r:id="rId3"/>
            </a:endParaRPr>
          </a:p>
          <a:p>
            <a:pPr algn="ctr"/>
            <a:endParaRPr lang="es-MX" sz="2800" dirty="0" smtClean="0">
              <a:latin typeface="Arial" pitchFamily="34" charset="0"/>
              <a:cs typeface="Arial" pitchFamily="34" charset="0"/>
              <a:hlinkClick r:id="rId3"/>
            </a:endParaRPr>
          </a:p>
          <a:p>
            <a:endParaRPr lang="es-MX" dirty="0" smtClean="0">
              <a:hlinkClick r:id="rId3"/>
            </a:endParaRPr>
          </a:p>
          <a:p>
            <a:endParaRPr lang="es-MX" dirty="0" smtClean="0">
              <a:hlinkClick r:id="rId3"/>
            </a:endParaRPr>
          </a:p>
          <a:p>
            <a:endParaRPr lang="es-MX" dirty="0" smtClean="0">
              <a:hlinkClick r:id="rId3"/>
            </a:endParaRPr>
          </a:p>
          <a:p>
            <a:endParaRPr lang="es-MX" dirty="0" smtClean="0">
              <a:hlinkClick r:id="rId3"/>
            </a:endParaRPr>
          </a:p>
          <a:p>
            <a:endParaRPr lang="es-MX" dirty="0" smtClean="0">
              <a:hlinkClick r:id="rId3"/>
            </a:endParaRPr>
          </a:p>
          <a:p>
            <a:endParaRPr lang="es-MX" dirty="0" smtClean="0">
              <a:hlinkClick r:id="rId3"/>
            </a:endParaRPr>
          </a:p>
          <a:p>
            <a:endParaRPr lang="es-MX" dirty="0" smtClean="0">
              <a:hlinkClick r:id="rId3"/>
            </a:endParaRPr>
          </a:p>
          <a:p>
            <a:endParaRPr lang="es-MX" dirty="0" smtClean="0">
              <a:hlinkClick r:id="rId3"/>
            </a:endParaRPr>
          </a:p>
          <a:p>
            <a:endParaRPr lang="es-MX" dirty="0" smtClean="0">
              <a:hlinkClick r:id="rId3"/>
            </a:endParaRPr>
          </a:p>
          <a:p>
            <a:endParaRPr lang="es-MX" dirty="0" smtClean="0">
              <a:hlinkClick r:id="rId3"/>
            </a:endParaRPr>
          </a:p>
          <a:p>
            <a:pPr algn="ctr"/>
            <a:r>
              <a:rPr lang="es-MX" dirty="0" smtClean="0">
                <a:hlinkClick r:id="rId3"/>
              </a:rPr>
              <a:t> http://www.youtube.com/watch?v=kQV8ssUNLYI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5" name="Picture 2" descr="F:\DCIM\100MSDCF\DSC07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6861" y="1412776"/>
            <a:ext cx="5545459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MX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2" name="Picture 2" descr="C:\Users\injuve\Documents\Bluetooth Folder\CAM00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29046608"/>
            <a:ext cx="3456384" cy="2525819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83568" y="537321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Reunión con el Instituto de la Juventud Estatal 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E:\injuve 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7096787" cy="378942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/>
            <a:endParaRPr lang="es-ES" sz="24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u="sng" dirty="0" smtClean="0">
                <a:latin typeface="Arial" pitchFamily="34" charset="0"/>
                <a:cs typeface="Arial" pitchFamily="34" charset="0"/>
              </a:rPr>
              <a:t>3.- Cursos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071538" y="4797152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Avance: se han impartido cursos de elaboración de dulces de tamarindo, mazapán y jabones aromáticos a grupos de mujeres de diferentes colonias, interesadas en aprender un oficio para incrementar sus ingresos familiares.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patrimonio1\Documents\FOTOS GENERAL\fotos de mazapan\DSCF1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772816"/>
            <a:ext cx="3648406" cy="2736304"/>
          </a:xfrm>
          <a:prstGeom prst="rect">
            <a:avLst/>
          </a:prstGeom>
          <a:noFill/>
        </p:spPr>
      </p:pic>
      <p:pic>
        <p:nvPicPr>
          <p:cNvPr id="3079" name="Picture 7" descr="C:\Users\patrimonio1\Documents\FOTOS GENERAL\FOTOS DE TAMARINDO\DSCF1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1772816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es-E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es-E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2132856"/>
            <a:ext cx="81369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Evento “los chavos bailan, estudian y trabajan”</a:t>
            </a:r>
          </a:p>
          <a:p>
            <a:pPr marL="342900" indent="-342900">
              <a:buAutoNum type="arabicPeriod"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Evento “ MC´s Enamorados” </a:t>
            </a:r>
          </a:p>
          <a:p>
            <a:pPr marL="342900" indent="-342900">
              <a:buAutoNum type="arabicPeriod"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Continuar con las clases de batucada, skate, parkour y grafiti.</a:t>
            </a:r>
          </a:p>
          <a:p>
            <a:pPr marL="342900" indent="-342900">
              <a:buAutoNum type="arabicPeriod"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Participar en las actividades de Juárez de rol </a:t>
            </a:r>
          </a:p>
          <a:p>
            <a:pPr marL="342900" indent="-342900">
              <a:buAutoNum type="arabicPeriod"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Implementar proyecto de “Campo traviesa”.</a:t>
            </a:r>
          </a:p>
          <a:p>
            <a:pPr marL="342900" indent="-342900">
              <a:buAutoNum type="arabicPeriod"/>
            </a:pPr>
            <a:endParaRPr lang="es-MX" dirty="0" smtClean="0"/>
          </a:p>
          <a:p>
            <a:pPr marL="342900" indent="-342900">
              <a:buAutoNum type="arabicPeriod"/>
            </a:pP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1115616" y="548680"/>
            <a:ext cx="6458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6000" dirty="0" smtClean="0">
                <a:latin typeface="Andalus" pitchFamily="18" charset="-78"/>
                <a:cs typeface="Andalus" pitchFamily="18" charset="-78"/>
              </a:rPr>
              <a:t>Acciones de Febrero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1" name="10 Título"/>
          <p:cNvSpPr txBox="1">
            <a:spLocks noGrp="1"/>
          </p:cNvSpPr>
          <p:nvPr>
            <p:ph type="title"/>
          </p:nvPr>
        </p:nvSpPr>
        <p:spPr>
          <a:xfrm>
            <a:off x="827584" y="226576"/>
            <a:ext cx="68407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DIRECCIÓN </a:t>
            </a:r>
            <a:r>
              <a:rPr lang="es-ES_tradn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DEPORTES</a:t>
            </a:r>
            <a:r>
              <a:rPr lang="es-ES" sz="1500" dirty="0" smtClean="0">
                <a:latin typeface="Cambria" pitchFamily="18" charset="0"/>
              </a:rPr>
              <a:t/>
            </a:r>
            <a:br>
              <a:rPr lang="es-ES" sz="1500" dirty="0" smtClean="0">
                <a:latin typeface="Cambria" pitchFamily="18" charset="0"/>
              </a:rPr>
            </a:br>
            <a:r>
              <a:rPr lang="es-ES" sz="2000" u="sng" dirty="0" smtClean="0"/>
              <a:t/>
            </a:r>
            <a:br>
              <a:rPr lang="es-ES" sz="2000" u="sng" dirty="0" smtClean="0"/>
            </a:br>
            <a:endParaRPr lang="es-ES" sz="1900" b="1" u="sng" dirty="0"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19672" y="119675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u="sng" dirty="0" smtClean="0">
                <a:latin typeface="Arial" pitchFamily="34" charset="0"/>
                <a:cs typeface="Arial" pitchFamily="34" charset="0"/>
              </a:rPr>
              <a:t>LIC. IGNACIO ESQUIVEL AREVALO</a:t>
            </a:r>
            <a:r>
              <a:rPr lang="es-ES_tradnl" u="sng" dirty="0" smtClean="0">
                <a:latin typeface="Arial" pitchFamily="34" charset="0"/>
                <a:cs typeface="Arial" pitchFamily="34" charset="0"/>
              </a:rPr>
              <a:t> </a:t>
            </a:r>
            <a:endParaRPr lang="es-ES_tradnl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AutoShape 2" descr="2013-07-22_15-21-58_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76" name="AutoShape 4" descr="2013-07-22_15-21-58_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81" name="AutoShape 9" descr="https://mail-attachment.googleusercontent.com/attachment/u/0/?ui=2&amp;ik=8fc4186b40&amp;view=att&amp;th=140c6ab777849ebe&amp;attid=0.1&amp;disp=inline&amp;safe=1&amp;zw&amp;saduie=AG9B_P_BxNSo3XfATJWHiM8nQmhB&amp;sadet=1377808132188&amp;sads=5mm6Ly6Nlf8ai5Jg3lrBqmlxv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83" name="AutoShape 11" descr="https://mail-attachment.googleusercontent.com/attachment/u/0/?ui=2&amp;ik=8fc4186b40&amp;view=att&amp;th=140c6ab777849ebe&amp;attid=0.1&amp;disp=inline&amp;safe=1&amp;zw&amp;saduie=AG9B_P_BxNSo3XfATJWHiM8nQmhB&amp;sadet=1377808222283&amp;sads=fuk4_VnU9QsALWmDcdCwTSLfFK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20" name="15 Marcador de número de diapositiva"/>
          <p:cNvSpPr txBox="1">
            <a:spLocks/>
          </p:cNvSpPr>
          <p:nvPr/>
        </p:nvSpPr>
        <p:spPr>
          <a:xfrm>
            <a:off x="8460432" y="6356350"/>
            <a:ext cx="432048" cy="365125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11560" y="2132856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latin typeface="Arial Black" pitchFamily="34" charset="0"/>
              </a:rPr>
              <a:t>Premiación de Futbol Femenil.</a:t>
            </a:r>
            <a:endParaRPr lang="es-MX" sz="2000" dirty="0" smtClean="0">
              <a:latin typeface="Arial Black" pitchFamily="34" charset="0"/>
            </a:endParaRPr>
          </a:p>
          <a:p>
            <a:pPr marL="342900" indent="-342900"/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latin typeface="Arial Black" pitchFamily="34" charset="0"/>
              </a:rPr>
              <a:t> </a:t>
            </a:r>
            <a:r>
              <a:rPr lang="es-MX" sz="2000" dirty="0" smtClean="0">
                <a:latin typeface="Arial Black" pitchFamily="34" charset="0"/>
              </a:rPr>
              <a:t>Torneo de la amistad.</a:t>
            </a:r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latin typeface="Arial Black" pitchFamily="34" charset="0"/>
              </a:rPr>
              <a:t>Torneo de Softbol Femenil.</a:t>
            </a:r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latin typeface="Arial Black" pitchFamily="34" charset="0"/>
              </a:rPr>
              <a:t>Censo para rescatar áreas deportivas.</a:t>
            </a:r>
            <a:endParaRPr lang="es-MX" sz="2000" dirty="0" smtClean="0">
              <a:latin typeface="Arial Black" pitchFamily="34" charset="0"/>
            </a:endParaRPr>
          </a:p>
          <a:p>
            <a:pPr marL="342900" indent="-342900"/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09258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es-MX" sz="2900" b="1" u="sng" dirty="0" smtClean="0">
                <a:latin typeface="Arial" pitchFamily="34" charset="0"/>
                <a:cs typeface="Arial" pitchFamily="34" charset="0"/>
              </a:rPr>
              <a:t>ACCION # 1</a:t>
            </a:r>
          </a:p>
          <a:p>
            <a:pPr algn="ctr">
              <a:lnSpc>
                <a:spcPct val="90000"/>
              </a:lnSpc>
            </a:pPr>
            <a:endParaRPr lang="es-MX" sz="2400" b="1" u="sng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MX" sz="2400" b="1" u="sng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MX" sz="2400" b="1" u="sng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MX" sz="2400" b="1" u="sng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MX" sz="2400" b="1" u="sng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MX" sz="2400" b="1" u="sng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MX" sz="2400" b="1" u="sng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MX" sz="2400" b="1" u="sng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MX" sz="2400" b="1" u="sng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MX" sz="2400" b="1" u="sng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MX" sz="2400" b="1" u="sng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MX" sz="2400" b="1" u="sng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es-MX" sz="3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s-MX" sz="3400" dirty="0" smtClean="0">
                <a:latin typeface="Arial" pitchFamily="34" charset="0"/>
                <a:cs typeface="Arial" pitchFamily="34" charset="0"/>
              </a:rPr>
              <a:t>Premiación </a:t>
            </a:r>
            <a:r>
              <a:rPr lang="es-MX" sz="3400" dirty="0" smtClean="0">
                <a:latin typeface="Arial" pitchFamily="34" charset="0"/>
                <a:cs typeface="Arial" pitchFamily="34" charset="0"/>
              </a:rPr>
              <a:t>de Futbol Femenil 7 Nocturno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MX" sz="3400" dirty="0" smtClean="0">
                <a:latin typeface="Arial" pitchFamily="34" charset="0"/>
                <a:cs typeface="Arial" pitchFamily="34" charset="0"/>
              </a:rPr>
              <a:t>    Se </a:t>
            </a:r>
            <a:r>
              <a:rPr lang="es-MX" sz="3400" dirty="0" smtClean="0">
                <a:latin typeface="Arial" pitchFamily="34" charset="0"/>
                <a:cs typeface="Arial" pitchFamily="34" charset="0"/>
              </a:rPr>
              <a:t>llevo acabo en la unidad Deportiva “Benito </a:t>
            </a:r>
            <a:r>
              <a:rPr lang="es-MX" sz="3400" dirty="0" smtClean="0">
                <a:latin typeface="Arial" pitchFamily="34" charset="0"/>
                <a:cs typeface="Arial" pitchFamily="34" charset="0"/>
              </a:rPr>
              <a:t>Juárez” quedando </a:t>
            </a:r>
            <a:r>
              <a:rPr lang="es-MX" sz="3400" dirty="0" smtClean="0">
                <a:latin typeface="Arial" pitchFamily="34" charset="0"/>
                <a:cs typeface="Arial" pitchFamily="34" charset="0"/>
              </a:rPr>
              <a:t>triunfadoras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s-MX" sz="3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s-MX" sz="3400" dirty="0" smtClean="0">
                <a:latin typeface="Arial" pitchFamily="34" charset="0"/>
                <a:cs typeface="Arial" pitchFamily="34" charset="0"/>
              </a:rPr>
              <a:t>1er</a:t>
            </a:r>
            <a:r>
              <a:rPr lang="es-MX" sz="3400" dirty="0" smtClean="0">
                <a:latin typeface="Arial" pitchFamily="34" charset="0"/>
                <a:cs typeface="Arial" pitchFamily="34" charset="0"/>
              </a:rPr>
              <a:t>. SMNPY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s-MX" sz="3400" dirty="0" smtClean="0">
                <a:latin typeface="Arial" pitchFamily="34" charset="0"/>
                <a:cs typeface="Arial" pitchFamily="34" charset="0"/>
              </a:rPr>
              <a:t>2do. INQUITAS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s-MX" sz="3400" dirty="0" smtClean="0">
                <a:latin typeface="Arial" pitchFamily="34" charset="0"/>
                <a:cs typeface="Arial" pitchFamily="34" charset="0"/>
              </a:rPr>
              <a:t>3er. STARS</a:t>
            </a:r>
          </a:p>
          <a:p>
            <a:pPr eaLnBrk="1" hangingPunct="1">
              <a:buFont typeface="Wingdings" pitchFamily="2" charset="2"/>
              <a:buChar char="ü"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ES" sz="1800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s-ES" sz="1800" dirty="0" smtClean="0">
              <a:latin typeface="Arial" charset="0"/>
              <a:cs typeface="Arial" charset="0"/>
            </a:endParaRPr>
          </a:p>
        </p:txBody>
      </p:sp>
      <p:sp>
        <p:nvSpPr>
          <p:cNvPr id="4101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4102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pic>
        <p:nvPicPr>
          <p:cNvPr id="10" name="9 Imagen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196752"/>
            <a:ext cx="2676485" cy="23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264317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196752"/>
            <a:ext cx="375312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11 Rectángulo"/>
          <p:cNvSpPr>
            <a:spLocks noChangeArrowheads="1"/>
          </p:cNvSpPr>
          <p:nvPr/>
        </p:nvSpPr>
        <p:spPr bwMode="auto">
          <a:xfrm>
            <a:off x="0" y="476673"/>
            <a:ext cx="8929688" cy="651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u="sng" dirty="0"/>
              <a:t>ACCION # 2</a:t>
            </a:r>
          </a:p>
          <a:p>
            <a:pPr algn="ctr"/>
            <a:endParaRPr lang="es-MX" sz="2400" b="1" u="sng" dirty="0">
              <a:solidFill>
                <a:schemeClr val="hlink"/>
              </a:solidFill>
            </a:endParaRPr>
          </a:p>
          <a:p>
            <a:pPr algn="ctr"/>
            <a:endParaRPr lang="es-MX" sz="2400" b="1" u="sng" dirty="0">
              <a:solidFill>
                <a:schemeClr val="hlink"/>
              </a:solidFill>
            </a:endParaRPr>
          </a:p>
          <a:p>
            <a:pPr algn="ctr"/>
            <a:endParaRPr lang="es-MX" sz="2400" b="1" dirty="0">
              <a:solidFill>
                <a:schemeClr val="hlink"/>
              </a:solidFill>
            </a:endParaRPr>
          </a:p>
          <a:p>
            <a:pPr algn="ctr"/>
            <a:endParaRPr lang="es-MX" sz="2400" b="1" dirty="0">
              <a:solidFill>
                <a:schemeClr val="hlink"/>
              </a:solidFill>
            </a:endParaRPr>
          </a:p>
          <a:p>
            <a:pPr algn="ctr"/>
            <a:endParaRPr lang="es-MX" sz="24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 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llevo a cabo la premiación del Torneo de la amistad en la Unidad Deportiva “Benito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Juárez”, contando con la presencia del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Lic.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Félix Salinas,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Secretario de Desarrollo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Social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y Lic. Ignacio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Esquivel,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Director de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Deportes.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Equipos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campeones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1er. Emanuel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2do. Vida Eterna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3er.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Enlace 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400" b="1" dirty="0">
              <a:solidFill>
                <a:schemeClr val="hlink"/>
              </a:solidFill>
            </a:endParaRPr>
          </a:p>
        </p:txBody>
      </p:sp>
      <p:pic>
        <p:nvPicPr>
          <p:cNvPr id="8" name="7 Imagen" descr="amis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124744"/>
            <a:ext cx="2928932" cy="186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ami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996143"/>
            <a:ext cx="3075452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ami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24744"/>
            <a:ext cx="2915816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14 Rectángulo"/>
          <p:cNvSpPr>
            <a:spLocks noChangeArrowheads="1"/>
          </p:cNvSpPr>
          <p:nvPr/>
        </p:nvSpPr>
        <p:spPr bwMode="auto">
          <a:xfrm>
            <a:off x="468313" y="1844675"/>
            <a:ext cx="80724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MX" b="1" u="sng"/>
          </a:p>
          <a:p>
            <a:pPr algn="ctr"/>
            <a:r>
              <a:rPr lang="es-MX" b="1" u="sng"/>
              <a:t> </a:t>
            </a:r>
          </a:p>
          <a:p>
            <a:pPr algn="ctr"/>
            <a:endParaRPr lang="es-MX" b="1" u="sng"/>
          </a:p>
          <a:p>
            <a:pPr algn="ctr"/>
            <a:endParaRPr lang="es-MX"/>
          </a:p>
          <a:p>
            <a:pPr algn="ctr"/>
            <a:endParaRPr lang="es-MX"/>
          </a:p>
          <a:p>
            <a:pPr algn="ctr"/>
            <a:endParaRPr lang="es-MX"/>
          </a:p>
          <a:p>
            <a:pPr algn="ctr"/>
            <a:endParaRPr lang="es-MX"/>
          </a:p>
          <a:p>
            <a:pPr algn="ctr"/>
            <a:endParaRPr lang="es-MX"/>
          </a:p>
          <a:p>
            <a:pPr algn="ctr"/>
            <a:endParaRPr lang="es-MX"/>
          </a:p>
          <a:p>
            <a:pPr algn="ctr"/>
            <a:endParaRPr lang="es-MX"/>
          </a:p>
          <a:p>
            <a:pPr algn="ctr"/>
            <a:endParaRPr lang="es-MX" b="1" u="sng"/>
          </a:p>
          <a:p>
            <a:endParaRPr lang="es-MX"/>
          </a:p>
          <a:p>
            <a:pPr algn="ctr"/>
            <a:endParaRPr lang="es-MX" b="1" u="sng"/>
          </a:p>
          <a:p>
            <a:pPr algn="ctr"/>
            <a:endParaRPr lang="es-MX" b="1" u="sng"/>
          </a:p>
        </p:txBody>
      </p:sp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285750" y="476672"/>
            <a:ext cx="86074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MX" sz="2400" b="1" dirty="0">
              <a:solidFill>
                <a:schemeClr val="hlink"/>
              </a:solidFill>
            </a:endParaRPr>
          </a:p>
          <a:p>
            <a:pPr algn="ctr"/>
            <a:r>
              <a:rPr lang="es-MX" sz="2400" b="1" dirty="0"/>
              <a:t>ACCION # 3</a:t>
            </a:r>
          </a:p>
          <a:p>
            <a:pPr algn="ctr"/>
            <a:endParaRPr lang="es-MX" sz="2400" b="1" dirty="0">
              <a:solidFill>
                <a:schemeClr val="hlink"/>
              </a:solidFill>
            </a:endParaRPr>
          </a:p>
          <a:p>
            <a:pPr algn="ctr"/>
            <a:endParaRPr lang="es-MX" sz="2400" b="1" dirty="0">
              <a:solidFill>
                <a:schemeClr val="hlink"/>
              </a:solidFill>
            </a:endParaRPr>
          </a:p>
          <a:p>
            <a:pPr algn="ctr"/>
            <a:endParaRPr lang="es-MX" sz="2400" b="1" dirty="0">
              <a:solidFill>
                <a:schemeClr val="hlink"/>
              </a:solidFill>
            </a:endParaRPr>
          </a:p>
          <a:p>
            <a:pPr algn="ctr"/>
            <a:endParaRPr lang="es-MX" sz="2400" b="1" dirty="0">
              <a:solidFill>
                <a:schemeClr val="hlink"/>
              </a:solidFill>
            </a:endParaRPr>
          </a:p>
          <a:p>
            <a:pPr algn="ctr"/>
            <a:endParaRPr lang="es-MX" sz="2400" b="1" dirty="0">
              <a:solidFill>
                <a:schemeClr val="hlink"/>
              </a:solidFill>
            </a:endParaRPr>
          </a:p>
          <a:p>
            <a:pPr algn="ctr"/>
            <a:endParaRPr lang="es-MX" sz="2400" b="1" dirty="0">
              <a:solidFill>
                <a:schemeClr val="hlink"/>
              </a:solidFill>
            </a:endParaRPr>
          </a:p>
          <a:p>
            <a:pPr algn="ctr"/>
            <a:endParaRPr lang="es-MX" sz="2400" b="1" dirty="0">
              <a:solidFill>
                <a:schemeClr val="hlink"/>
              </a:solidFill>
            </a:endParaRPr>
          </a:p>
          <a:p>
            <a:pPr algn="ctr"/>
            <a:endParaRPr lang="es-MX" sz="2400" b="1" dirty="0" smtClean="0">
              <a:solidFill>
                <a:schemeClr val="hlink"/>
              </a:solidFill>
            </a:endParaRPr>
          </a:p>
          <a:p>
            <a:pPr algn="ctr"/>
            <a:endParaRPr lang="es-MX" sz="2400" b="1" dirty="0" smtClean="0">
              <a:solidFill>
                <a:schemeClr val="hlink"/>
              </a:solidFill>
            </a:endParaRPr>
          </a:p>
          <a:p>
            <a:pPr algn="ctr"/>
            <a:endParaRPr lang="es-MX" sz="2400" b="1" dirty="0">
              <a:solidFill>
                <a:schemeClr val="hlink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 Apoyo en torneos de zona al sector escolar, con logística, árbitros, instalaciones y material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deportiva.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endParaRPr lang="es-MX" sz="2400" b="1" dirty="0">
              <a:solidFill>
                <a:schemeClr val="hlink"/>
              </a:solidFill>
            </a:endParaRPr>
          </a:p>
        </p:txBody>
      </p:sp>
      <p:pic>
        <p:nvPicPr>
          <p:cNvPr id="10" name="9 Imagen" descr="SDC11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556792"/>
            <a:ext cx="300039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SDC115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556792"/>
            <a:ext cx="290511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SDC115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556792"/>
            <a:ext cx="28575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6 Rectángulo"/>
          <p:cNvSpPr>
            <a:spLocks noChangeArrowheads="1"/>
          </p:cNvSpPr>
          <p:nvPr/>
        </p:nvSpPr>
        <p:spPr bwMode="auto">
          <a:xfrm>
            <a:off x="214313" y="1928813"/>
            <a:ext cx="8786812" cy="46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0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0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0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0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0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000" b="1" dirty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llevo a cabo la premiación del Torneo de Softbol Femenil en la  Unidad Deportiva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“José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Martin 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García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Niño”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Equipos campeones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1er. Cadereyta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2do.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Sultancitas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8 Rectángulo"/>
          <p:cNvSpPr>
            <a:spLocks noChangeArrowheads="1"/>
          </p:cNvSpPr>
          <p:nvPr/>
        </p:nvSpPr>
        <p:spPr bwMode="auto">
          <a:xfrm>
            <a:off x="2123728" y="332656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MX" sz="2000" b="1" dirty="0">
              <a:solidFill>
                <a:schemeClr val="hlink"/>
              </a:solidFill>
            </a:endParaRPr>
          </a:p>
          <a:p>
            <a:pPr algn="ctr"/>
            <a:r>
              <a:rPr lang="es-MX" sz="2800" b="1" dirty="0"/>
              <a:t>ACCION # 4</a:t>
            </a:r>
          </a:p>
        </p:txBody>
      </p:sp>
      <p:pic>
        <p:nvPicPr>
          <p:cNvPr id="10" name="9 Imagen" descr="soft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4071966" cy="286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soft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340768"/>
            <a:ext cx="4104456" cy="282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5 Rectángulo"/>
          <p:cNvSpPr>
            <a:spLocks noChangeArrowheads="1"/>
          </p:cNvSpPr>
          <p:nvPr/>
        </p:nvSpPr>
        <p:spPr bwMode="auto">
          <a:xfrm>
            <a:off x="2123728" y="54868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MX" sz="2000" b="1" dirty="0">
              <a:solidFill>
                <a:schemeClr val="hlink"/>
              </a:solidFill>
            </a:endParaRPr>
          </a:p>
          <a:p>
            <a:pPr algn="ctr"/>
            <a:r>
              <a:rPr lang="es-MX" sz="2800" b="1" dirty="0"/>
              <a:t>ACCION # 5</a:t>
            </a:r>
          </a:p>
        </p:txBody>
      </p:sp>
      <p:sp>
        <p:nvSpPr>
          <p:cNvPr id="8199" name="7 Rectángulo"/>
          <p:cNvSpPr>
            <a:spLocks noChangeArrowheads="1"/>
          </p:cNvSpPr>
          <p:nvPr/>
        </p:nvSpPr>
        <p:spPr bwMode="auto">
          <a:xfrm>
            <a:off x="428625" y="3008313"/>
            <a:ext cx="821531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8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8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8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800" b="1" dirty="0">
              <a:solidFill>
                <a:schemeClr val="hlink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2800" dirty="0" smtClean="0"/>
              <a:t>Inició </a:t>
            </a:r>
            <a:r>
              <a:rPr lang="es-MX" sz="2800" dirty="0"/>
              <a:t>de censo en colonias del municipio para rescatar  </a:t>
            </a:r>
            <a:r>
              <a:rPr lang="es-MX" sz="2800" dirty="0" smtClean="0"/>
              <a:t>áreas </a:t>
            </a:r>
            <a:r>
              <a:rPr lang="es-MX" sz="2800" dirty="0"/>
              <a:t>deportivas, para acondicionarlas y realizar torneos</a:t>
            </a:r>
          </a:p>
        </p:txBody>
      </p:sp>
      <p:pic>
        <p:nvPicPr>
          <p:cNvPr id="9" name="8 Imagen" descr="2014-01-17 11.59.0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56792"/>
            <a:ext cx="399995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2014-01-17 12.14.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381642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09258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endParaRPr lang="es-MX" sz="24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Arial" charset="0"/>
              <a:buNone/>
            </a:pPr>
            <a:endParaRPr lang="es-MX" sz="24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Entrega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de Reconocimiento a los Medallistas de la olimpiada y Paralimpiada Nuevo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león 2013.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Inicio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de torneos de futbolitos en colonias para combatir la delincuencia en los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adolecentes.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Torneo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de softbol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inter-municipal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 varonil que dará inicio el día 17 de febrero a partir de las 5:00 pm en la unidad deportiva “José Martin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García”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Premiación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del Torneo de Softbol Varonil categoría libre nocturno en la  Unidad Deportiva “José Martin  García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Niño”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Primeras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brigadas (ligas deportivas, </a:t>
            </a:r>
            <a:r>
              <a:rPr lang="es-MX" sz="2400" smtClean="0">
                <a:latin typeface="Arial" pitchFamily="34" charset="0"/>
                <a:cs typeface="Arial" pitchFamily="34" charset="0"/>
              </a:rPr>
              <a:t>bailoterapia,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juegos recreativos) atendiendo al censo  realizado  en colonias </a:t>
            </a:r>
          </a:p>
          <a:p>
            <a:pPr eaLnBrk="1" hangingPunct="1">
              <a:buFont typeface="Arial" charset="0"/>
              <a:buNone/>
            </a:pPr>
            <a:endParaRPr lang="es-ES" sz="1800" dirty="0" smtClean="0">
              <a:latin typeface="Arial" charset="0"/>
              <a:cs typeface="Arial" charset="0"/>
            </a:endParaRPr>
          </a:p>
        </p:txBody>
      </p:sp>
      <p:sp>
        <p:nvSpPr>
          <p:cNvPr id="4101" name="AutoShape 2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4102" name="AutoShape 4" descr="https://mail-attachment.googleusercontent.com/attachment/u/0/?ui=2&amp;ik=8fc4186b40&amp;view=att&amp;th=1409cf60a18f24ee&amp;attid=0.1&amp;disp=inline&amp;realattid=f_hklfvnr20&amp;safe=1&amp;zw&amp;saduie=AG9B_P_BxNSo3XfATJWHiM8nQmhB&amp;sadet=1377027065048&amp;sads=_aK1_iYO3gMEhiKD1xacXBjXJ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331640" y="260648"/>
            <a:ext cx="6458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6000" dirty="0" smtClean="0">
                <a:latin typeface="Andalus" pitchFamily="18" charset="-78"/>
                <a:cs typeface="Andalus" pitchFamily="18" charset="-78"/>
              </a:rPr>
              <a:t>Acciones de Febrero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SECRETARÍA DE DESARROLLO SOCIAL</a:t>
            </a:r>
            <a:endParaRPr lang="es-ES" dirty="0"/>
          </a:p>
        </p:txBody>
      </p:sp>
      <p:sp>
        <p:nvSpPr>
          <p:cNvPr id="11" name="15 Marcador de número de diapositiva"/>
          <p:cNvSpPr txBox="1">
            <a:spLocks/>
          </p:cNvSpPr>
          <p:nvPr/>
        </p:nvSpPr>
        <p:spPr>
          <a:xfrm>
            <a:off x="8460432" y="6356350"/>
            <a:ext cx="432048" cy="365125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B844D-A497-422C-8252-68432D19DF0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7544" y="910804"/>
            <a:ext cx="3218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 Black" pitchFamily="34" charset="0"/>
              </a:rPr>
              <a:t>CONCLUSIONES</a:t>
            </a:r>
            <a:endParaRPr lang="es-MX" sz="24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27584" y="2564904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En el mes de Enero, se cumplieron los compromisos por la Secretaria de Desarrollo Social, como también se diseñaron nuevos programas y acciones a las cuales nuestro compromiso es cumplirlas sin excepción, cada compromiso es una acción que se cumplirla en favor de los ciudadanos del municipio de Juárez N.L.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/>
            <a:r>
              <a:rPr lang="es-ES" sz="2800" u="sng" dirty="0" smtClean="0">
                <a:latin typeface="Arial" pitchFamily="34" charset="0"/>
                <a:cs typeface="Arial" pitchFamily="34" charset="0"/>
              </a:rPr>
              <a:t>4.-</a:t>
            </a:r>
            <a:r>
              <a:rPr lang="es-MX" sz="2800" u="sng" dirty="0" smtClean="0">
                <a:latin typeface="Arial" pitchFamily="34" charset="0"/>
                <a:cs typeface="Arial" pitchFamily="34" charset="0"/>
              </a:rPr>
              <a:t> Diagnostico de las Comunidades Indígenas</a:t>
            </a:r>
            <a:endParaRPr lang="es-ES" sz="28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08484" y="2060848"/>
            <a:ext cx="39000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Esto se hará  en coordinación con la Secretaria Administrativa y con el departamento de Fomento Económico, se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encuestarán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a 45 familias mixtecas y 90 familias nahuas que habitan en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la 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Col. Arboledas de los Naranjos, Héctor Caballero y Los Valles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79512" y="476672"/>
          <a:ext cx="4968552" cy="6624736"/>
        </p:xfrm>
        <a:graphic>
          <a:graphicData uri="http://schemas.openxmlformats.org/presentationml/2006/ole">
            <p:oleObj spid="_x0000_s45058" name="Documento" r:id="rId3" imgW="6854982" imgH="9319304" progId="Word.Document.12">
              <p:embed/>
            </p:oleObj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357850"/>
          </a:xfrm>
        </p:spPr>
        <p:txBody>
          <a:bodyPr/>
          <a:lstStyle/>
          <a:p>
            <a:pPr algn="ctr"/>
            <a:endParaRPr lang="es-ES" sz="24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u="sng" dirty="0" smtClean="0">
                <a:latin typeface="Arial" pitchFamily="34" charset="0"/>
                <a:cs typeface="Arial" pitchFamily="34" charset="0"/>
              </a:rPr>
              <a:t>5.- Proyectos</a:t>
            </a:r>
          </a:p>
          <a:p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642910" y="2492896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Avance: se presento el Proyecto para la construcción de un Refugio Transitorio para Mujeres y sus hijos en situación de riesgos por violencia familiar y poder ofrecerles la seguridad y protección necesaria en momentos de crisis.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u="sng" dirty="0" smtClean="0">
                <a:latin typeface="Arial" pitchFamily="34" charset="0"/>
                <a:cs typeface="Arial" pitchFamily="34" charset="0"/>
              </a:rPr>
              <a:t>6.- Convocatorias</a:t>
            </a:r>
            <a:endParaRPr lang="es-MX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44825"/>
            <a:ext cx="8363272" cy="3096344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Avance: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año anterior participamos en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el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proyecto del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INMUJERES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exitosamente y este año 2014 participaremos nuevamente.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4 Título"/>
          <p:cNvSpPr txBox="1">
            <a:spLocks noGrp="1"/>
          </p:cNvSpPr>
          <p:nvPr>
            <p:ph type="title"/>
          </p:nvPr>
        </p:nvSpPr>
        <p:spPr>
          <a:xfrm>
            <a:off x="457200" y="-35724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latin typeface="Andalus" pitchFamily="18" charset="-78"/>
                <a:cs typeface="Andalus" pitchFamily="18" charset="-78"/>
              </a:rPr>
              <a:t>Acciones de Febrero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algn="just"/>
            <a:r>
              <a:rPr lang="es-ES" sz="2200" dirty="0" smtClean="0">
                <a:latin typeface="Arial" pitchFamily="34" charset="0"/>
                <a:cs typeface="Arial" pitchFamily="34" charset="0"/>
              </a:rPr>
              <a:t>1.- Pláticas: sobre Violencia familiar, Violencia en el noviazgo y Autoestima </a:t>
            </a:r>
          </a:p>
          <a:p>
            <a:pPr algn="just"/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200" dirty="0" smtClean="0">
                <a:latin typeface="Arial" pitchFamily="34" charset="0"/>
                <a:cs typeface="Arial" pitchFamily="34" charset="0"/>
              </a:rPr>
              <a:t>2.- Cursos de Autoempleo. (de elaboración de dulces de tamarindo, mazapán, chorizo casero y jabones) </a:t>
            </a:r>
          </a:p>
          <a:p>
            <a:pPr algn="just"/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200" dirty="0" smtClean="0">
                <a:latin typeface="Arial" pitchFamily="34" charset="0"/>
                <a:cs typeface="Arial" pitchFamily="34" charset="0"/>
              </a:rPr>
              <a:t>3.- Asesoría Legal</a:t>
            </a:r>
          </a:p>
          <a:p>
            <a:pPr algn="just"/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200" dirty="0" smtClean="0">
                <a:latin typeface="Arial" pitchFamily="34" charset="0"/>
                <a:cs typeface="Arial" pitchFamily="34" charset="0"/>
              </a:rPr>
              <a:t>4.- Atención Psicológica</a:t>
            </a:r>
          </a:p>
          <a:p>
            <a:pPr algn="just"/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200" dirty="0" smtClean="0">
                <a:latin typeface="Arial" pitchFamily="34" charset="0"/>
                <a:cs typeface="Arial" pitchFamily="34" charset="0"/>
              </a:rPr>
              <a:t>5.- Participar en el INMUJERES (Recursos Federales) con la propuesta de una extensa campaña de prevención de la violencia hacia las Mujeres ó un Diagnostico Situacional sobre el mismo tema.</a:t>
            </a: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7775</TotalTime>
  <Words>2268</Words>
  <Application>Microsoft Office PowerPoint</Application>
  <PresentationFormat>Presentación en pantalla (4:3)</PresentationFormat>
  <Paragraphs>471</Paragraphs>
  <Slides>58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1" baseType="lpstr">
      <vt:lpstr>Diseño personalizado</vt:lpstr>
      <vt:lpstr>Tema de Office</vt:lpstr>
      <vt:lpstr>Documento</vt:lpstr>
      <vt:lpstr>Diapositiva 1</vt:lpstr>
      <vt:lpstr>OBJETIVO</vt:lpstr>
      <vt:lpstr>Diapositiva 3</vt:lpstr>
      <vt:lpstr>Diapositiva 4</vt:lpstr>
      <vt:lpstr>Diapositiva 5</vt:lpstr>
      <vt:lpstr>Diapositiva 6</vt:lpstr>
      <vt:lpstr>Diapositiva 7</vt:lpstr>
      <vt:lpstr>6.- Convocatorias</vt:lpstr>
      <vt:lpstr>Acciones de Febrero</vt:lpstr>
      <vt:lpstr>DIRECCIÓN DE CONCERTACIÓN SOCIAL</vt:lpstr>
      <vt:lpstr>Diapositiva 11</vt:lpstr>
      <vt:lpstr>Diapositiva 12</vt:lpstr>
      <vt:lpstr>Diapositiva 13</vt:lpstr>
      <vt:lpstr>Acciones de Febrero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DIRECCIÓN DE RECREACIÓN Y EVENOS</vt:lpstr>
      <vt:lpstr>Diapositiva 22</vt:lpstr>
      <vt:lpstr>Diapositiva 23</vt:lpstr>
      <vt:lpstr>Diapositiva 24</vt:lpstr>
      <vt:lpstr>Diapositiva 25</vt:lpstr>
      <vt:lpstr>DIRECCIÓN DE ACCIÓN COMUNITARIA </vt:lpstr>
      <vt:lpstr> ACCION  1: CENSO  DE CASAS  DESHABITADAS. </vt:lpstr>
      <vt:lpstr> ACCION  3:  CANALIZACION Y REPORTE DE LOS CIUDADANOS. </vt:lpstr>
      <vt:lpstr> ACCION  4:  CAPACITACIÓN DE DELEGADOS MUNICIPALES.  </vt:lpstr>
      <vt:lpstr> ACCION  4:  EVENTO MACRO ROSCA DE REYES.  </vt:lpstr>
      <vt:lpstr>Diapositiva 31</vt:lpstr>
      <vt:lpstr>DIRECCIÓN DE ATENCIÓN Y PARTICIPACIÓN CIUDADANA  </vt:lpstr>
      <vt:lpstr>Diapositiva 33</vt:lpstr>
      <vt:lpstr>Diapositiva 34</vt:lpstr>
      <vt:lpstr>Diapositiva 35</vt:lpstr>
      <vt:lpstr>Diapositiva 36</vt:lpstr>
      <vt:lpstr>Acciones de Febrero</vt:lpstr>
      <vt:lpstr>DIRECCIÓN DEL INSTITUTO DE LA JUVENTUD  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DIRECCIÓN DEPORTES  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PC</cp:lastModifiedBy>
  <cp:revision>630</cp:revision>
  <dcterms:created xsi:type="dcterms:W3CDTF">2013-08-20T17:36:10Z</dcterms:created>
  <dcterms:modified xsi:type="dcterms:W3CDTF">2014-01-31T23:29:49Z</dcterms:modified>
</cp:coreProperties>
</file>